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sldIdLst>
    <p:sldId id="256" r:id="rId5"/>
    <p:sldId id="272" r:id="rId6"/>
    <p:sldId id="275" r:id="rId7"/>
    <p:sldId id="257" r:id="rId8"/>
    <p:sldId id="259" r:id="rId9"/>
    <p:sldId id="260" r:id="rId10"/>
    <p:sldId id="261" r:id="rId11"/>
    <p:sldId id="262" r:id="rId12"/>
    <p:sldId id="268" r:id="rId13"/>
    <p:sldId id="265" r:id="rId14"/>
    <p:sldId id="263" r:id="rId15"/>
    <p:sldId id="264" r:id="rId16"/>
    <p:sldId id="267" r:id="rId17"/>
    <p:sldId id="266" r:id="rId18"/>
    <p:sldId id="269" r:id="rId19"/>
    <p:sldId id="270" r:id="rId20"/>
    <p:sldId id="271"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15"/>
  </p:normalViewPr>
  <p:slideViewPr>
    <p:cSldViewPr snapToGrid="0" snapToObjects="1">
      <p:cViewPr varScale="1">
        <p:scale>
          <a:sx n="83" d="100"/>
          <a:sy n="83"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E7D-A9F7-324B-B4FB-DD9E0E8DD0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AE962A-2D30-4A4B-8076-419688E7B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A572C3-4E26-454B-83DB-D850AC966491}"/>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187690DE-2437-8747-B61E-0B781FA44B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69A188-5BA1-6B48-BA19-F4B1AC1288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285486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E0780-3576-F64D-8D6D-245DE62EC3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D30DCB-950A-7C4F-AAD4-88A0CFB2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FB5D-C47B-1D4E-871C-1E73AA09CAF3}"/>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44463034-040D-0540-A1C2-57DF56DA609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16EF21C-30BE-8043-A867-0328EAA13C2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6013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A2F779-539B-A045-99BE-55DDA78347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3018FD-008A-134E-9472-75A732B6E3C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9370E-C398-0C4D-991E-B6326E868B53}"/>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5A6CA993-BA29-7E4D-9F3D-A2C156A3CEB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5AA4D-0458-C046-B7B5-B5ED16C9E85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17960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6EF48-1E9C-E348-A11B-9D8780C801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13D68-1576-F14C-A29B-E081020AA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51A68B-84A6-834C-9BA4-E801702527B5}"/>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8E6EC6C6-997F-E449-91AB-C9F1A752C37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5C15098-F19E-BA48-9349-03F5558E076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7611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444D6-B1FF-8342-8451-4988694CF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7FFE51-7C27-E24A-BE7C-CD4BE716A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A17B32-01DB-774A-B677-A483D548B32C}"/>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C7B2C469-FFA0-184E-8CA6-B36AB63B189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DBAB05-C541-C44F-A703-7F6F14D5103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13960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CAE0A-0EA0-BA4B-AD2A-FA1FCA38D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FFBA3D-A6BF-A74F-86E4-7BF90A1435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E3F780-DA0C-E24D-9B2A-3199729727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C61C8E-C385-A544-8C8C-9E6D8BEA096A}"/>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6" name="Tijdelijke aanduiding voor voettekst 5">
            <a:extLst>
              <a:ext uri="{FF2B5EF4-FFF2-40B4-BE49-F238E27FC236}">
                <a16:creationId xmlns:a16="http://schemas.microsoft.com/office/drawing/2014/main" id="{171C211C-BBB5-794F-8278-19AD9D8E49C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785098E-4B5D-444E-BAF7-61E9BE06BB8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38801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9946F-83A9-C94F-A6A0-35D8EE12A4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80FD02-069E-BA44-B149-1E07A8DE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AAEEFD-B70A-914C-8A41-BE380AE828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D8146-0F83-6947-BB72-E6655BCC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25835-ED62-C44E-9FCC-75531A18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B4CB75-2977-4146-A165-C4E4B340924B}"/>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8" name="Tijdelijke aanduiding voor voettekst 7">
            <a:extLst>
              <a:ext uri="{FF2B5EF4-FFF2-40B4-BE49-F238E27FC236}">
                <a16:creationId xmlns:a16="http://schemas.microsoft.com/office/drawing/2014/main" id="{DA1F0BAA-6729-E644-9308-17DB6A84E037}"/>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C1D5798-F3DB-E345-A2E1-C09B90CE26A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67260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3501E-FDE1-D249-8241-EC952180CB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C9BE43-B9F3-6443-A221-46F144F8454B}"/>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4" name="Tijdelijke aanduiding voor voettekst 3">
            <a:extLst>
              <a:ext uri="{FF2B5EF4-FFF2-40B4-BE49-F238E27FC236}">
                <a16:creationId xmlns:a16="http://schemas.microsoft.com/office/drawing/2014/main" id="{78DCCE8C-3D79-CA42-BB00-40A7E08166C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F45F9CB8-B7B1-CD4F-8006-FEB4395227C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16106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42560-B8A3-0947-8C2D-8712E4722A9D}"/>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3" name="Tijdelijke aanduiding voor voettekst 2">
            <a:extLst>
              <a:ext uri="{FF2B5EF4-FFF2-40B4-BE49-F238E27FC236}">
                <a16:creationId xmlns:a16="http://schemas.microsoft.com/office/drawing/2014/main" id="{8152C4B5-6840-FB4B-B1C5-9B72AAE4017A}"/>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1020028-A8CB-EE4A-9DAB-B03B62F7F69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29431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4E6C3-90DF-4043-9CF4-38CC9BAF0D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1EAC05-44B9-9443-B6D9-3E25FE3A2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118E09-C1C5-D545-A745-854388A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B47E38-19CC-514F-952F-553E311F4EA4}"/>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6" name="Tijdelijke aanduiding voor voettekst 5">
            <a:extLst>
              <a:ext uri="{FF2B5EF4-FFF2-40B4-BE49-F238E27FC236}">
                <a16:creationId xmlns:a16="http://schemas.microsoft.com/office/drawing/2014/main" id="{B619864F-D44E-EB4A-A411-408EE99CB85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94A309F-FDF8-D046-8987-52757CB1304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672088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50D-1804-0048-A7B7-597A21248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3B3D71-52CA-8B40-9D2B-8ED648E4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068005-2ABC-BD4D-A912-36268444E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4E45F-1DCD-E24C-B827-DA63F2A61750}"/>
              </a:ext>
            </a:extLst>
          </p:cNvPr>
          <p:cNvSpPr>
            <a:spLocks noGrp="1"/>
          </p:cNvSpPr>
          <p:nvPr>
            <p:ph type="dt" sz="half" idx="10"/>
          </p:nvPr>
        </p:nvSpPr>
        <p:spPr/>
        <p:txBody>
          <a:bodyPr/>
          <a:lstStyle/>
          <a:p>
            <a:fld id="{62D6E202-B606-4609-B914-27C9371A1F6D}" type="datetime1">
              <a:rPr lang="en-US" smtClean="0"/>
              <a:t>12/2/21</a:t>
            </a:fld>
            <a:endParaRPr lang="en-US" dirty="0"/>
          </a:p>
        </p:txBody>
      </p:sp>
      <p:sp>
        <p:nvSpPr>
          <p:cNvPr id="6" name="Tijdelijke aanduiding voor voettekst 5">
            <a:extLst>
              <a:ext uri="{FF2B5EF4-FFF2-40B4-BE49-F238E27FC236}">
                <a16:creationId xmlns:a16="http://schemas.microsoft.com/office/drawing/2014/main" id="{82C6182F-1D00-C54C-ADC6-19CD83E4378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98B31C6-7253-9145-8BEF-617B45F5F09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81337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0E4A6A-84E0-2345-BD1A-07166EB6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51A61-9F15-C341-A173-4B838DC36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50FF3-36D1-904E-8E1E-64D40443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12/2/21</a:t>
            </a:fld>
            <a:endParaRPr lang="en-US" dirty="0"/>
          </a:p>
        </p:txBody>
      </p:sp>
      <p:sp>
        <p:nvSpPr>
          <p:cNvPr id="5" name="Tijdelijke aanduiding voor voettekst 4">
            <a:extLst>
              <a:ext uri="{FF2B5EF4-FFF2-40B4-BE49-F238E27FC236}">
                <a16:creationId xmlns:a16="http://schemas.microsoft.com/office/drawing/2014/main" id="{2A79BA81-B97A-BE4B-BFC1-39E106A0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F3CC77F-E6DB-284A-9855-06BAE72CA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589709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edingscentrum.nl/encyclopedie/pioppi-dieet.aspx"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voedingscentrum.nl/nl/zoek.aspx?query=raw%20food&amp;categorie=nu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oedingscentrum.nl/encyclopedie/agaritine.asp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oedingscentrum.nl/encyclopedie/weight-watcher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voedingscentrum.nl/nl/zoek.aspx?query=intermittent%20fasting" TargetMode="External"/><Relationship Id="rId5" Type="http://schemas.openxmlformats.org/officeDocument/2006/relationships/hyperlink" Target="https://www.voedingscentrum.nl/encyclopedie/cholesterol.aspx"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voedingscentrum.nl/encyclopedie/orthomoleculaire-therapie.aspx"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ssonup.app/invite/h/DPNEsmWYH2GkTSx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edingscentrum.nl/encyclopedie/paleo-oerdieet.asp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5D858F-52E0-1449-9B74-DA40E9C033FA}"/>
              </a:ext>
            </a:extLst>
          </p:cNvPr>
          <p:cNvSpPr>
            <a:spLocks noGrp="1"/>
          </p:cNvSpPr>
          <p:nvPr>
            <p:ph type="ctrTitle"/>
          </p:nvPr>
        </p:nvSpPr>
        <p:spPr>
          <a:xfrm>
            <a:off x="546351" y="433545"/>
            <a:ext cx="11139854" cy="930447"/>
          </a:xfrm>
        </p:spPr>
        <p:txBody>
          <a:bodyPr>
            <a:normAutofit/>
          </a:bodyPr>
          <a:lstStyle/>
          <a:p>
            <a:r>
              <a:rPr lang="nl-NL" sz="5400">
                <a:solidFill>
                  <a:srgbClr val="FFFFFF"/>
                </a:solidFill>
              </a:rPr>
              <a:t>Alternatieve eetgewoontes</a:t>
            </a:r>
          </a:p>
        </p:txBody>
      </p:sp>
      <p:sp>
        <p:nvSpPr>
          <p:cNvPr id="3" name="Ondertitel 2">
            <a:extLst>
              <a:ext uri="{FF2B5EF4-FFF2-40B4-BE49-F238E27FC236}">
                <a16:creationId xmlns:a16="http://schemas.microsoft.com/office/drawing/2014/main" id="{202201CC-3D45-BE40-A801-F3B23F2508AC}"/>
              </a:ext>
            </a:extLst>
          </p:cNvPr>
          <p:cNvSpPr>
            <a:spLocks noGrp="1"/>
          </p:cNvSpPr>
          <p:nvPr>
            <p:ph type="subTitle" idx="1"/>
          </p:nvPr>
        </p:nvSpPr>
        <p:spPr>
          <a:xfrm>
            <a:off x="1544278" y="1645723"/>
            <a:ext cx="9144000" cy="420001"/>
          </a:xfrm>
        </p:spPr>
        <p:txBody>
          <a:bodyPr>
            <a:normAutofit/>
          </a:bodyPr>
          <a:lstStyle/>
          <a:p>
            <a:r>
              <a:rPr lang="nl-NL" sz="2000">
                <a:solidFill>
                  <a:srgbClr val="E13004"/>
                </a:solidFill>
              </a:rPr>
              <a:t>Leerjaar 1, periode 2, week 4</a:t>
            </a:r>
          </a:p>
        </p:txBody>
      </p:sp>
      <p:cxnSp>
        <p:nvCxnSpPr>
          <p:cNvPr id="18"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en&#10;&#10;Automatisch gegenereerde beschrijving">
            <a:extLst>
              <a:ext uri="{FF2B5EF4-FFF2-40B4-BE49-F238E27FC236}">
                <a16:creationId xmlns:a16="http://schemas.microsoft.com/office/drawing/2014/main" id="{C45157F6-74F8-134C-B0FB-11A245671914}"/>
              </a:ext>
            </a:extLst>
          </p:cNvPr>
          <p:cNvPicPr>
            <a:picLocks noChangeAspect="1"/>
          </p:cNvPicPr>
          <p:nvPr/>
        </p:nvPicPr>
        <p:blipFill>
          <a:blip r:embed="rId2"/>
          <a:stretch>
            <a:fillRect/>
          </a:stretch>
        </p:blipFill>
        <p:spPr>
          <a:xfrm>
            <a:off x="1460471" y="2426818"/>
            <a:ext cx="3198109" cy="3997637"/>
          </a:xfrm>
          <a:prstGeom prst="rect">
            <a:avLst/>
          </a:prstGeom>
        </p:spPr>
      </p:pic>
      <p:cxnSp>
        <p:nvCxnSpPr>
          <p:cNvPr id="19"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voedsel, bord, snijden, tafel&#10;&#10;Automatisch gegenereerde beschrijving">
            <a:extLst>
              <a:ext uri="{FF2B5EF4-FFF2-40B4-BE49-F238E27FC236}">
                <a16:creationId xmlns:a16="http://schemas.microsoft.com/office/drawing/2014/main" id="{B20D96D8-3AA0-CB49-8160-6C92D17DB58D}"/>
              </a:ext>
            </a:extLst>
          </p:cNvPr>
          <p:cNvPicPr>
            <a:picLocks noChangeAspect="1"/>
          </p:cNvPicPr>
          <p:nvPr/>
        </p:nvPicPr>
        <p:blipFill rotWithShape="1">
          <a:blip r:embed="rId3"/>
          <a:srcRect t="12791"/>
          <a:stretch/>
        </p:blipFill>
        <p:spPr>
          <a:xfrm>
            <a:off x="6445073" y="2891165"/>
            <a:ext cx="5455917" cy="3068943"/>
          </a:xfrm>
          <a:prstGeom prst="rect">
            <a:avLst/>
          </a:prstGeom>
        </p:spPr>
      </p:pic>
    </p:spTree>
    <p:extLst>
      <p:ext uri="{BB962C8B-B14F-4D97-AF65-F5344CB8AC3E}">
        <p14:creationId xmlns:p14="http://schemas.microsoft.com/office/powerpoint/2010/main" val="153762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FB615-DCA7-8A43-8CA2-F72013E83C8A}"/>
              </a:ext>
            </a:extLst>
          </p:cNvPr>
          <p:cNvSpPr>
            <a:spLocks noGrp="1"/>
          </p:cNvSpPr>
          <p:nvPr>
            <p:ph type="title"/>
          </p:nvPr>
        </p:nvSpPr>
        <p:spPr>
          <a:xfrm>
            <a:off x="4965430" y="629268"/>
            <a:ext cx="6586491" cy="1286160"/>
          </a:xfrm>
        </p:spPr>
        <p:txBody>
          <a:bodyPr anchor="b">
            <a:normAutofit/>
          </a:bodyPr>
          <a:lstStyle/>
          <a:p>
            <a:r>
              <a:rPr lang="nl-NL" dirty="0" err="1"/>
              <a:t>Pioppi</a:t>
            </a:r>
            <a:r>
              <a:rPr lang="nl-NL" dirty="0"/>
              <a:t> dieet</a:t>
            </a:r>
          </a:p>
        </p:txBody>
      </p:sp>
      <p:pic>
        <p:nvPicPr>
          <p:cNvPr id="5" name="Afbeelding 4" descr="Afbeelding met schermafbeelding, vogel, bloem&#10;&#10;Automatisch gegenereerde beschrijving">
            <a:extLst>
              <a:ext uri="{FF2B5EF4-FFF2-40B4-BE49-F238E27FC236}">
                <a16:creationId xmlns:a16="http://schemas.microsoft.com/office/drawing/2014/main" id="{0ECB2157-061F-E04E-A1E7-9AEF3DA5B297}"/>
              </a:ext>
            </a:extLst>
          </p:cNvPr>
          <p:cNvPicPr>
            <a:picLocks noChangeAspect="1"/>
          </p:cNvPicPr>
          <p:nvPr/>
        </p:nvPicPr>
        <p:blipFill rotWithShape="1">
          <a:blip r:embed="rId2"/>
          <a:srcRect l="16139" r="16269" b="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AF77"/>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D4F08B-C898-A242-9503-260898ED5FF3}"/>
              </a:ext>
            </a:extLst>
          </p:cNvPr>
          <p:cNvSpPr>
            <a:spLocks noGrp="1"/>
          </p:cNvSpPr>
          <p:nvPr>
            <p:ph idx="1"/>
          </p:nvPr>
        </p:nvSpPr>
        <p:spPr>
          <a:xfrm>
            <a:off x="4965431" y="2438400"/>
            <a:ext cx="6586489" cy="3785419"/>
          </a:xfrm>
        </p:spPr>
        <p:txBody>
          <a:bodyPr>
            <a:normAutofit lnSpcReduction="10000"/>
          </a:bodyPr>
          <a:lstStyle/>
          <a:p>
            <a:r>
              <a:rPr lang="nl-NL" sz="1700" dirty="0"/>
              <a:t>Het </a:t>
            </a:r>
            <a:r>
              <a:rPr lang="nl-NL" sz="1700" dirty="0" err="1"/>
              <a:t>Pioppi</a:t>
            </a:r>
            <a:r>
              <a:rPr lang="nl-NL" sz="1700" dirty="0"/>
              <a:t>-dieet, bekend geworden door het gelijknamige boek van dr. </a:t>
            </a:r>
            <a:r>
              <a:rPr lang="nl-NL" sz="1700" dirty="0" err="1"/>
              <a:t>Asheem</a:t>
            </a:r>
            <a:r>
              <a:rPr lang="nl-NL" sz="1700" dirty="0"/>
              <a:t> Mallorca en </a:t>
            </a:r>
            <a:r>
              <a:rPr lang="nl-NL" sz="1700" dirty="0" err="1"/>
              <a:t>Donal</a:t>
            </a:r>
            <a:r>
              <a:rPr lang="nl-NL" sz="1700" dirty="0"/>
              <a:t> O’Neill, is een ‘leefstijlplan’ dat doet denken aan een Mediterraan voedingspatroon. </a:t>
            </a:r>
          </a:p>
          <a:p>
            <a:r>
              <a:rPr lang="nl-NL" sz="1700" dirty="0"/>
              <a:t>Maar het </a:t>
            </a:r>
            <a:r>
              <a:rPr lang="nl-NL" sz="1700" dirty="0" err="1"/>
              <a:t>Pioppi</a:t>
            </a:r>
            <a:r>
              <a:rPr lang="nl-NL" sz="1700" dirty="0"/>
              <a:t>-dieet komt niet overeen met wat de mensen in het Zuid-Italiaanse dorpje </a:t>
            </a:r>
            <a:r>
              <a:rPr lang="nl-NL" sz="1700" dirty="0" err="1"/>
              <a:t>Pioppi</a:t>
            </a:r>
            <a:r>
              <a:rPr lang="nl-NL" sz="1700" dirty="0"/>
              <a:t> werkelijk eten. In tegenstelling  tot het </a:t>
            </a:r>
            <a:r>
              <a:rPr lang="nl-NL" sz="1700" dirty="0" err="1"/>
              <a:t>Pioppi</a:t>
            </a:r>
            <a:r>
              <a:rPr lang="nl-NL" sz="1700" dirty="0"/>
              <a:t>-dieet bevat een Mediterraan voedingspatroon wel graanproducten als brood, pasta, rijst en couscous en worden vlees en eieren in beperkte mate gegeten. Er wordt olijfolie gebruikt, maar geen kokosolie. Het </a:t>
            </a:r>
            <a:r>
              <a:rPr lang="nl-NL" sz="1700" dirty="0" err="1"/>
              <a:t>Pioppi</a:t>
            </a:r>
            <a:r>
              <a:rPr lang="nl-NL" sz="1700" dirty="0"/>
              <a:t>-dieet is een ‘laag koolhydraat hoog vet dieet’. Het dieet vermijdt graanproducten, waardoor je een grotere kans hebt op tekorten aan bepaalde voedingsstoffen, zoals B-vitamines en voedingsvezels. Je mist ook de gezondheidswinst van volkoren graanproducten, zoals een lager risico op hart- en vaatziekten en diabetes type 2. </a:t>
            </a:r>
          </a:p>
          <a:p>
            <a:pPr marL="0" indent="0">
              <a:buNone/>
            </a:pPr>
            <a:r>
              <a:rPr lang="nl-NL" sz="1700" dirty="0"/>
              <a:t>Bron: </a:t>
            </a:r>
            <a:r>
              <a:rPr lang="nl-NL" sz="1700" dirty="0">
                <a:hlinkClick r:id="rId3"/>
              </a:rPr>
              <a:t>https://www.voedingscentrum.nl/encyclopedie/pioppi-dieet.aspx</a:t>
            </a:r>
            <a:endParaRPr lang="nl-NL" sz="1700" dirty="0"/>
          </a:p>
          <a:p>
            <a:pPr marL="0" indent="0">
              <a:buNone/>
            </a:pPr>
            <a:endParaRPr lang="nl-NL" sz="1700" dirty="0"/>
          </a:p>
        </p:txBody>
      </p:sp>
    </p:spTree>
    <p:extLst>
      <p:ext uri="{BB962C8B-B14F-4D97-AF65-F5344CB8AC3E}">
        <p14:creationId xmlns:p14="http://schemas.microsoft.com/office/powerpoint/2010/main" val="3688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97665-705B-6C4E-8A99-B04AF32BD6B4}"/>
              </a:ext>
            </a:extLst>
          </p:cNvPr>
          <p:cNvSpPr>
            <a:spLocks noGrp="1"/>
          </p:cNvSpPr>
          <p:nvPr>
            <p:ph type="title"/>
          </p:nvPr>
        </p:nvSpPr>
        <p:spPr>
          <a:xfrm>
            <a:off x="655320" y="365125"/>
            <a:ext cx="5120114" cy="1692794"/>
          </a:xfrm>
        </p:spPr>
        <p:txBody>
          <a:bodyPr>
            <a:normAutofit/>
          </a:bodyPr>
          <a:lstStyle/>
          <a:p>
            <a:r>
              <a:rPr lang="nl-NL" dirty="0" err="1"/>
              <a:t>Raw</a:t>
            </a:r>
            <a:r>
              <a:rPr lang="nl-NL" dirty="0"/>
              <a:t> food</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83864C-D564-B24B-8047-EE601947BAA0}"/>
              </a:ext>
            </a:extLst>
          </p:cNvPr>
          <p:cNvSpPr>
            <a:spLocks noGrp="1"/>
          </p:cNvSpPr>
          <p:nvPr>
            <p:ph idx="1"/>
          </p:nvPr>
        </p:nvSpPr>
        <p:spPr>
          <a:xfrm>
            <a:off x="655321" y="2575034"/>
            <a:ext cx="5120113" cy="3462228"/>
          </a:xfrm>
        </p:spPr>
        <p:txBody>
          <a:bodyPr>
            <a:normAutofit fontScale="92500" lnSpcReduction="10000"/>
          </a:bodyPr>
          <a:lstStyle/>
          <a:p>
            <a:r>
              <a:rPr lang="nl-NL" sz="1500" dirty="0"/>
              <a:t>Tot hoeveel graden mag er worden verwarmd?</a:t>
            </a:r>
          </a:p>
          <a:p>
            <a:r>
              <a:rPr lang="nl-NL" sz="1500" dirty="0"/>
              <a:t>Er zijn ook steeds meer mensen die (gedeeltelijk) rauw eten. Rauwe voeding wordt ook wel ‘levende’ voeding genoemd omdat eten niet verhit wordt boven de 47.8 graden Celsius en daarmee nog barst van de vitaminen en mineralen. Het is een vooroordeel dat rauwe voeding alleen bestaat uit stukken komkommer en wortel met een dipje, er zijn enorm veel creatieve rauwe gerechten te verzinnen. Een </a:t>
            </a:r>
            <a:r>
              <a:rPr lang="nl-NL" sz="1500" dirty="0" err="1"/>
              <a:t>raw</a:t>
            </a:r>
            <a:r>
              <a:rPr lang="nl-NL" sz="1500" dirty="0"/>
              <a:t> food dieet bestaat voor minimaal 75% uit vers voedsel, de rest bestaat uit bijvoorbeeld gedroogd fruit, crackers en broodjes.</a:t>
            </a:r>
          </a:p>
          <a:p>
            <a:r>
              <a:rPr lang="nl-NL" sz="1500" dirty="0"/>
              <a:t>Mogelijke nadelen voedingstoffen te kort</a:t>
            </a:r>
          </a:p>
          <a:p>
            <a:pPr marL="0" indent="0">
              <a:buNone/>
            </a:pPr>
            <a:r>
              <a:rPr lang="nl-NL" sz="1500" dirty="0"/>
              <a:t>Bron: </a:t>
            </a:r>
            <a:r>
              <a:rPr lang="nl-NL" sz="1500" dirty="0">
                <a:hlinkClick r:id="rId2"/>
              </a:rPr>
              <a:t>https://www.voedingscentrum.nl/nl/zoek.aspx?query=raw%20food&amp;categorie=null</a:t>
            </a:r>
            <a:endParaRPr lang="nl-NL" sz="1500" dirty="0"/>
          </a:p>
          <a:p>
            <a:pPr marL="0" indent="0">
              <a:buNone/>
            </a:pPr>
            <a:br>
              <a:rPr lang="nl-NL" sz="1500" dirty="0"/>
            </a:br>
            <a:endParaRPr lang="nl-NL" sz="1500" dirty="0"/>
          </a:p>
        </p:txBody>
      </p:sp>
      <p:pic>
        <p:nvPicPr>
          <p:cNvPr id="5" name="Afbeelding 4" descr="Afbeelding met voedsel, tafel, taart, zitten&#10;&#10;Automatisch gegenereerde beschrijving">
            <a:extLst>
              <a:ext uri="{FF2B5EF4-FFF2-40B4-BE49-F238E27FC236}">
                <a16:creationId xmlns:a16="http://schemas.microsoft.com/office/drawing/2014/main" id="{0DAE6C73-ACCE-034F-80D5-A674E0D1476A}"/>
              </a:ext>
            </a:extLst>
          </p:cNvPr>
          <p:cNvPicPr>
            <a:picLocks noChangeAspect="1"/>
          </p:cNvPicPr>
          <p:nvPr/>
        </p:nvPicPr>
        <p:blipFill rotWithShape="1">
          <a:blip r:embed="rId3"/>
          <a:srcRect l="14950" r="821"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8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2B9DA62-C53B-A14C-8594-2A0B5E20A219}"/>
              </a:ext>
            </a:extLst>
          </p:cNvPr>
          <p:cNvSpPr>
            <a:spLocks noGrp="1"/>
          </p:cNvSpPr>
          <p:nvPr>
            <p:ph type="title"/>
          </p:nvPr>
        </p:nvSpPr>
        <p:spPr>
          <a:xfrm>
            <a:off x="640079" y="2053641"/>
            <a:ext cx="3669161" cy="2760098"/>
          </a:xfrm>
        </p:spPr>
        <p:txBody>
          <a:bodyPr>
            <a:normAutofit/>
          </a:bodyPr>
          <a:lstStyle/>
          <a:p>
            <a:r>
              <a:rPr lang="nl-NL" sz="4000" dirty="0">
                <a:solidFill>
                  <a:srgbClr val="FFFFFF"/>
                </a:solidFill>
              </a:rPr>
              <a:t>Nadelen </a:t>
            </a:r>
            <a:r>
              <a:rPr lang="nl-NL" sz="1100" dirty="0">
                <a:solidFill>
                  <a:srgbClr val="FFFFFF"/>
                </a:solidFill>
              </a:rPr>
              <a:t>( bron  </a:t>
            </a:r>
            <a:r>
              <a:rPr lang="nl-NL" sz="1100" dirty="0" err="1">
                <a:solidFill>
                  <a:srgbClr val="FFFFFF"/>
                </a:solidFill>
              </a:rPr>
              <a:t>https</a:t>
            </a:r>
            <a:r>
              <a:rPr lang="nl-NL" sz="1100" dirty="0">
                <a:solidFill>
                  <a:srgbClr val="FFFFFF"/>
                </a:solidFill>
              </a:rPr>
              <a:t>://</a:t>
            </a:r>
            <a:r>
              <a:rPr lang="nl-NL" sz="1100" dirty="0" err="1">
                <a:solidFill>
                  <a:srgbClr val="FFFFFF"/>
                </a:solidFill>
              </a:rPr>
              <a:t>www.voedingscentrum.nl</a:t>
            </a:r>
            <a:r>
              <a:rPr lang="nl-NL" sz="1100" dirty="0">
                <a:solidFill>
                  <a:srgbClr val="FFFFFF"/>
                </a:solidFill>
              </a:rPr>
              <a:t>/encyclopedie/</a:t>
            </a:r>
            <a:r>
              <a:rPr lang="nl-NL" sz="1100" dirty="0" err="1">
                <a:solidFill>
                  <a:srgbClr val="FFFFFF"/>
                </a:solidFill>
              </a:rPr>
              <a:t>raw-food.aspx</a:t>
            </a:r>
            <a:r>
              <a:rPr lang="nl-NL" sz="1100" dirty="0">
                <a:solidFill>
                  <a:srgbClr val="FFFFFF"/>
                </a:solidFill>
              </a:rPr>
              <a:t>)</a:t>
            </a:r>
          </a:p>
        </p:txBody>
      </p:sp>
      <p:sp>
        <p:nvSpPr>
          <p:cNvPr id="3" name="Tijdelijke aanduiding voor inhoud 2">
            <a:extLst>
              <a:ext uri="{FF2B5EF4-FFF2-40B4-BE49-F238E27FC236}">
                <a16:creationId xmlns:a16="http://schemas.microsoft.com/office/drawing/2014/main" id="{1314E8BF-AE6E-B542-BFE2-60D1A1D7876D}"/>
              </a:ext>
            </a:extLst>
          </p:cNvPr>
          <p:cNvSpPr>
            <a:spLocks noGrp="1"/>
          </p:cNvSpPr>
          <p:nvPr>
            <p:ph idx="1"/>
          </p:nvPr>
        </p:nvSpPr>
        <p:spPr>
          <a:xfrm>
            <a:off x="6090574" y="801866"/>
            <a:ext cx="5306084" cy="5230634"/>
          </a:xfrm>
        </p:spPr>
        <p:txBody>
          <a:bodyPr anchor="ctr">
            <a:normAutofit/>
          </a:bodyPr>
          <a:lstStyle/>
          <a:p>
            <a:r>
              <a:rPr lang="nl-NL" sz="1500" dirty="0" err="1">
                <a:solidFill>
                  <a:srgbClr val="000000"/>
                </a:solidFill>
              </a:rPr>
              <a:t>Raw-foodisten</a:t>
            </a:r>
            <a:r>
              <a:rPr lang="nl-NL" sz="1500" dirty="0">
                <a:solidFill>
                  <a:srgbClr val="000000"/>
                </a:solidFill>
              </a:rPr>
              <a:t> eten veel groente en fruit en weinig (rood) vlees. Deze voordelen wegen bij lange na niet op tegen de nadelen. Mogelijke nadelen van het eten van enkel en alleen </a:t>
            </a:r>
            <a:r>
              <a:rPr lang="nl-NL" sz="1500" dirty="0" err="1">
                <a:solidFill>
                  <a:srgbClr val="000000"/>
                </a:solidFill>
              </a:rPr>
              <a:t>raw</a:t>
            </a:r>
            <a:r>
              <a:rPr lang="nl-NL" sz="1500" dirty="0">
                <a:solidFill>
                  <a:srgbClr val="000000"/>
                </a:solidFill>
              </a:rPr>
              <a:t> food zijn onder andere:</a:t>
            </a:r>
          </a:p>
          <a:p>
            <a:r>
              <a:rPr lang="nl-NL" sz="1500" dirty="0">
                <a:solidFill>
                  <a:srgbClr val="000000"/>
                </a:solidFill>
              </a:rPr>
              <a:t>ondergewicht, doordat </a:t>
            </a:r>
            <a:r>
              <a:rPr lang="nl-NL" sz="1500" dirty="0" err="1">
                <a:solidFill>
                  <a:srgbClr val="000000"/>
                </a:solidFill>
              </a:rPr>
              <a:t>raw-foodisten</a:t>
            </a:r>
            <a:r>
              <a:rPr lang="nl-NL" sz="1500" dirty="0">
                <a:solidFill>
                  <a:srgbClr val="000000"/>
                </a:solidFill>
              </a:rPr>
              <a:t> te weinig rauwe groente kunnen eten voor een volwaardige maaltijd.</a:t>
            </a:r>
          </a:p>
          <a:p>
            <a:r>
              <a:rPr lang="nl-NL" sz="1500" dirty="0">
                <a:solidFill>
                  <a:srgbClr val="000000"/>
                </a:solidFill>
              </a:rPr>
              <a:t>tekorten aan voedingsstoffen, zoals ijzer, vitamine B2, vitamine B12 en calcium. </a:t>
            </a:r>
          </a:p>
          <a:p>
            <a:r>
              <a:rPr lang="nl-NL" sz="1500" dirty="0">
                <a:solidFill>
                  <a:srgbClr val="000000"/>
                </a:solidFill>
              </a:rPr>
              <a:t>tandbederf.</a:t>
            </a:r>
          </a:p>
          <a:p>
            <a:r>
              <a:rPr lang="nl-NL" sz="1500" dirty="0">
                <a:solidFill>
                  <a:srgbClr val="000000"/>
                </a:solidFill>
              </a:rPr>
              <a:t>een ontregelde menstruele cyclus bij vrouwen. </a:t>
            </a:r>
          </a:p>
          <a:p>
            <a:r>
              <a:rPr lang="nl-NL" sz="1500" dirty="0">
                <a:solidFill>
                  <a:srgbClr val="000000"/>
                </a:solidFill>
              </a:rPr>
              <a:t>een groeiachterstand bij kinderen.</a:t>
            </a:r>
          </a:p>
          <a:p>
            <a:r>
              <a:rPr lang="nl-NL" sz="1500" dirty="0">
                <a:solidFill>
                  <a:srgbClr val="000000"/>
                </a:solidFill>
              </a:rPr>
              <a:t>een voedselinfectie door ziektekiemen bij het eten van rauw dierlijk voedsel.</a:t>
            </a:r>
          </a:p>
          <a:p>
            <a:r>
              <a:rPr lang="nl-NL" sz="1500" dirty="0">
                <a:solidFill>
                  <a:srgbClr val="000000"/>
                </a:solidFill>
              </a:rPr>
              <a:t>de hoge concentraties gifstoffen in sommige rauwe voedingsmiddelen. Zo bevatten rauwe peulvruchten lectinen en champignons </a:t>
            </a:r>
            <a:r>
              <a:rPr lang="nl-NL" sz="1500" dirty="0">
                <a:solidFill>
                  <a:srgbClr val="000000"/>
                </a:solidFill>
                <a:hlinkClick r:id="rId3"/>
              </a:rPr>
              <a:t>agaritine</a:t>
            </a:r>
            <a:r>
              <a:rPr lang="nl-NL" sz="1500" dirty="0">
                <a:solidFill>
                  <a:srgbClr val="000000"/>
                </a:solidFill>
              </a:rPr>
              <a:t>. Deze gifstoffen worden door verhitting grotendeels afgebroken, waardoor het eten van bijvoorbeeld gekookte groente veilig is.</a:t>
            </a:r>
          </a:p>
          <a:p>
            <a:endParaRPr lang="nl-NL" sz="1500" dirty="0">
              <a:solidFill>
                <a:srgbClr val="000000"/>
              </a:solidFill>
            </a:endParaRPr>
          </a:p>
        </p:txBody>
      </p:sp>
    </p:spTree>
    <p:extLst>
      <p:ext uri="{BB962C8B-B14F-4D97-AF65-F5344CB8AC3E}">
        <p14:creationId xmlns:p14="http://schemas.microsoft.com/office/powerpoint/2010/main" val="210039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20581-3C27-044B-9A22-2F29A855D528}"/>
              </a:ext>
            </a:extLst>
          </p:cNvPr>
          <p:cNvSpPr>
            <a:spLocks noGrp="1"/>
          </p:cNvSpPr>
          <p:nvPr>
            <p:ph type="title"/>
          </p:nvPr>
        </p:nvSpPr>
        <p:spPr/>
        <p:txBody>
          <a:bodyPr/>
          <a:lstStyle/>
          <a:p>
            <a:r>
              <a:rPr lang="nl-NL" dirty="0" err="1"/>
              <a:t>Weight</a:t>
            </a:r>
            <a:r>
              <a:rPr lang="nl-NL" dirty="0"/>
              <a:t> </a:t>
            </a:r>
            <a:r>
              <a:rPr lang="nl-NL" dirty="0" err="1"/>
              <a:t>Watchers</a:t>
            </a:r>
            <a:endParaRPr lang="nl-NL" dirty="0"/>
          </a:p>
        </p:txBody>
      </p:sp>
      <p:sp>
        <p:nvSpPr>
          <p:cNvPr id="3" name="Tijdelijke aanduiding voor inhoud 2">
            <a:extLst>
              <a:ext uri="{FF2B5EF4-FFF2-40B4-BE49-F238E27FC236}">
                <a16:creationId xmlns:a16="http://schemas.microsoft.com/office/drawing/2014/main" id="{8465055C-71F4-6447-8139-2C890F862E10}"/>
              </a:ext>
            </a:extLst>
          </p:cNvPr>
          <p:cNvSpPr>
            <a:spLocks noGrp="1"/>
          </p:cNvSpPr>
          <p:nvPr>
            <p:ph idx="1"/>
          </p:nvPr>
        </p:nvSpPr>
        <p:spPr/>
        <p:txBody>
          <a:bodyPr>
            <a:normAutofit fontScale="85000" lnSpcReduction="20000"/>
          </a:bodyPr>
          <a:lstStyle/>
          <a:p>
            <a:r>
              <a:rPr lang="nl-NL" dirty="0"/>
              <a:t>Wat wordt er geteld?</a:t>
            </a:r>
          </a:p>
          <a:p>
            <a:r>
              <a:rPr lang="nl-NL" dirty="0" err="1"/>
              <a:t>Weight</a:t>
            </a:r>
            <a:r>
              <a:rPr lang="nl-NL" dirty="0"/>
              <a:t> </a:t>
            </a:r>
            <a:r>
              <a:rPr lang="nl-NL" dirty="0" err="1"/>
              <a:t>Watchers</a:t>
            </a:r>
            <a:r>
              <a:rPr lang="nl-NL" dirty="0"/>
              <a:t> is een Amerikaans afvalprogramma. Binnen dit afvalprogramma krijgt alles wat je eet en drinkt een bepaalde hoeveelheid punten, oftewel ‘Smartpoints’.</a:t>
            </a:r>
          </a:p>
          <a:p>
            <a:r>
              <a:rPr lang="nl-NL" dirty="0"/>
              <a:t>Aan de hand van je leeftijd, geslacht en gewicht bepaalt </a:t>
            </a:r>
            <a:r>
              <a:rPr lang="nl-NL" dirty="0" err="1"/>
              <a:t>Weight</a:t>
            </a:r>
            <a:r>
              <a:rPr lang="nl-NL" dirty="0"/>
              <a:t> </a:t>
            </a:r>
            <a:r>
              <a:rPr lang="nl-NL" dirty="0" err="1"/>
              <a:t>Watchers</a:t>
            </a:r>
            <a:r>
              <a:rPr lang="nl-NL" dirty="0"/>
              <a:t> hoeveel Smartpoints je dagelijks mag gebruiken. Het puntensysteem kan je stimuleren gezonder te eten. </a:t>
            </a:r>
          </a:p>
          <a:p>
            <a:r>
              <a:rPr lang="nl-NL" dirty="0"/>
              <a:t>Een dieet volgens </a:t>
            </a:r>
            <a:r>
              <a:rPr lang="nl-NL" dirty="0" err="1"/>
              <a:t>Weight</a:t>
            </a:r>
            <a:r>
              <a:rPr lang="nl-NL" dirty="0"/>
              <a:t> </a:t>
            </a:r>
            <a:r>
              <a:rPr lang="nl-NL" dirty="0" err="1"/>
              <a:t>Watchers</a:t>
            </a:r>
            <a:r>
              <a:rPr lang="nl-NL" dirty="0"/>
              <a:t> is gericht op het gezonder maken van het eetpatroon. In combinatie met het eten van minder calorieën dan vóór het dieet, kun je met </a:t>
            </a:r>
            <a:r>
              <a:rPr lang="nl-NL" dirty="0" err="1"/>
              <a:t>Weight</a:t>
            </a:r>
            <a:r>
              <a:rPr lang="nl-NL" dirty="0"/>
              <a:t> </a:t>
            </a:r>
            <a:r>
              <a:rPr lang="nl-NL" dirty="0" err="1"/>
              <a:t>Watchers</a:t>
            </a:r>
            <a:r>
              <a:rPr lang="nl-NL" dirty="0"/>
              <a:t> afvallen. Het voordeel van een afvalprogramma wat zich richt op een verbeterd eetpatroon, is dat het kan helpen om het gewichtsverlies ook te behouden.</a:t>
            </a:r>
          </a:p>
          <a:p>
            <a:pPr marL="0" indent="0">
              <a:buNone/>
            </a:pPr>
            <a:endParaRPr lang="nl-NL" dirty="0"/>
          </a:p>
          <a:p>
            <a:pPr marL="0" indent="0">
              <a:buNone/>
            </a:pPr>
            <a:r>
              <a:rPr lang="nl-NL" dirty="0"/>
              <a:t>Bron: </a:t>
            </a:r>
            <a:r>
              <a:rPr lang="nl-NL" dirty="0">
                <a:hlinkClick r:id="rId2"/>
              </a:rPr>
              <a:t>https://www.voedingscentrum.nl/encyclopedie/weight-watchers.aspx</a:t>
            </a:r>
            <a:endParaRPr lang="nl-NL" dirty="0"/>
          </a:p>
          <a:p>
            <a:pPr marL="0" indent="0">
              <a:buNone/>
            </a:pPr>
            <a:endParaRPr lang="nl-NL" dirty="0"/>
          </a:p>
        </p:txBody>
      </p:sp>
    </p:spTree>
    <p:extLst>
      <p:ext uri="{BB962C8B-B14F-4D97-AF65-F5344CB8AC3E}">
        <p14:creationId xmlns:p14="http://schemas.microsoft.com/office/powerpoint/2010/main" val="38361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tafel, binnen, houten, object&#10;&#10;Automatisch gegenereerde beschrijving">
            <a:extLst>
              <a:ext uri="{FF2B5EF4-FFF2-40B4-BE49-F238E27FC236}">
                <a16:creationId xmlns:a16="http://schemas.microsoft.com/office/drawing/2014/main" id="{C0B2FE7E-5FD5-FA42-B20C-3AE7F243B511}"/>
              </a:ext>
            </a:extLst>
          </p:cNvPr>
          <p:cNvPicPr>
            <a:picLocks noChangeAspect="1"/>
          </p:cNvPicPr>
          <p:nvPr/>
        </p:nvPicPr>
        <p:blipFill rotWithShape="1">
          <a:blip r:embed="rId2">
            <a:alphaModFix/>
          </a:blip>
          <a:srcRect t="17833" r="-1" b="22032"/>
          <a:stretch/>
        </p:blipFill>
        <p:spPr>
          <a:xfrm>
            <a:off x="6083786" y="-168318"/>
            <a:ext cx="6261330" cy="3932313"/>
          </a:xfrm>
          <a:prstGeom prst="rect">
            <a:avLst/>
          </a:prstGeom>
          <a:effectLst>
            <a:softEdge rad="533400"/>
          </a:effectLst>
        </p:spPr>
      </p:pic>
      <p:pic>
        <p:nvPicPr>
          <p:cNvPr id="5" name="Afbeelding 4" descr="Afbeelding met voedsel&#10;&#10;Automatisch gegenereerde beschrijving">
            <a:extLst>
              <a:ext uri="{FF2B5EF4-FFF2-40B4-BE49-F238E27FC236}">
                <a16:creationId xmlns:a16="http://schemas.microsoft.com/office/drawing/2014/main" id="{4A8002A0-901A-EB42-886F-D3AF05CBA9D3}"/>
              </a:ext>
            </a:extLst>
          </p:cNvPr>
          <p:cNvPicPr>
            <a:picLocks noChangeAspect="1"/>
          </p:cNvPicPr>
          <p:nvPr/>
        </p:nvPicPr>
        <p:blipFill rotWithShape="1">
          <a:blip r:embed="rId3"/>
          <a:srcRect t="19500" r="-1" b="13200"/>
          <a:stretch/>
        </p:blipFill>
        <p:spPr>
          <a:xfrm>
            <a:off x="6089904" y="2487168"/>
            <a:ext cx="6263640" cy="4215384"/>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CDB0A56-08DA-4146-AEE5-F704BD7E5CC9}"/>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Intermittent fasting</a:t>
            </a:r>
          </a:p>
        </p:txBody>
      </p:sp>
      <p:sp>
        <p:nvSpPr>
          <p:cNvPr id="3" name="Tijdelijke aanduiding voor inhoud 2">
            <a:extLst>
              <a:ext uri="{FF2B5EF4-FFF2-40B4-BE49-F238E27FC236}">
                <a16:creationId xmlns:a16="http://schemas.microsoft.com/office/drawing/2014/main" id="{5F2B11EB-3280-2946-B73E-3AFBEDBB11CF}"/>
              </a:ext>
            </a:extLst>
          </p:cNvPr>
          <p:cNvSpPr>
            <a:spLocks noGrp="1"/>
          </p:cNvSpPr>
          <p:nvPr>
            <p:ph idx="1"/>
          </p:nvPr>
        </p:nvSpPr>
        <p:spPr>
          <a:xfrm>
            <a:off x="563880" y="1950721"/>
            <a:ext cx="5867400" cy="4468760"/>
          </a:xfrm>
        </p:spPr>
        <p:txBody>
          <a:bodyPr anchor="ctr">
            <a:normAutofit/>
          </a:bodyPr>
          <a:lstStyle/>
          <a:p>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is een vorm van afwisselend vasten. Bekende vormen van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zijn om de dag vasten en periodiek vasten.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kan gunstige gezondheidseffecten hebben en effectief zijn voor gewichtsverlies.</a:t>
            </a:r>
          </a:p>
          <a:p>
            <a:r>
              <a:rPr lang="nl-NL" sz="1400" dirty="0">
                <a:solidFill>
                  <a:srgbClr val="000000"/>
                </a:solidFill>
              </a:rPr>
              <a:t>Het lijkt erop dat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een gunstig effect kan hebben op sommige waarden in het bloed. De triglyceridenconcentratie (vetten in het bloed) daalt in veel studies en hangt samen met de hoeveelheid gewichtsverlies. Een daling in totaal  </a:t>
            </a:r>
            <a:r>
              <a:rPr lang="nl-NL" sz="1400" dirty="0">
                <a:solidFill>
                  <a:srgbClr val="000000"/>
                </a:solidFill>
                <a:hlinkClick r:id="rId5"/>
              </a:rPr>
              <a:t>cholesterol</a:t>
            </a:r>
            <a:r>
              <a:rPr lang="nl-NL" sz="1400" dirty="0">
                <a:solidFill>
                  <a:srgbClr val="000000"/>
                </a:solidFill>
              </a:rPr>
              <a:t> en LDL-cholesterol wordt in sommige onderzoeken wel gevonden en in andere niet. Mogelijk is dit afhankelijk van het cholesterolgehalte aan het begin van de studie. De bloeddruk lijkt te verlagen als er ook voldoende gewichtsafname plaatsvindt.  </a:t>
            </a:r>
          </a:p>
          <a:p>
            <a:r>
              <a:rPr lang="nl-NL" sz="1400" dirty="0">
                <a:solidFill>
                  <a:srgbClr val="000000"/>
                </a:solidFill>
              </a:rPr>
              <a:t>Lange termijn nog niet bekend</a:t>
            </a:r>
          </a:p>
          <a:p>
            <a:pPr marL="0" indent="0">
              <a:buNone/>
            </a:pPr>
            <a:r>
              <a:rPr lang="nl-NL" sz="1400" dirty="0">
                <a:solidFill>
                  <a:srgbClr val="000000"/>
                </a:solidFill>
              </a:rPr>
              <a:t>Bron: </a:t>
            </a:r>
            <a:r>
              <a:rPr lang="nl-NL" sz="1400" dirty="0">
                <a:solidFill>
                  <a:srgbClr val="000000"/>
                </a:solidFill>
                <a:hlinkClick r:id="rId6"/>
              </a:rPr>
              <a:t>https://www.voedingscentrum.nl/nl/zoek.aspx?query=intermittent%20fasting</a:t>
            </a:r>
            <a:endParaRPr lang="nl-NL" sz="1400" dirty="0">
              <a:solidFill>
                <a:srgbClr val="000000"/>
              </a:solidFill>
            </a:endParaRPr>
          </a:p>
          <a:p>
            <a:pPr marL="0" indent="0">
              <a:buNone/>
            </a:pPr>
            <a:br>
              <a:rPr lang="nl-NL" sz="1400" dirty="0">
                <a:solidFill>
                  <a:srgbClr val="000000"/>
                </a:solidFill>
              </a:rPr>
            </a:br>
            <a:endParaRPr lang="nl-NL" sz="1400" dirty="0">
              <a:solidFill>
                <a:srgbClr val="000000"/>
              </a:solidFill>
            </a:endParaRPr>
          </a:p>
        </p:txBody>
      </p:sp>
    </p:spTree>
    <p:extLst>
      <p:ext uri="{BB962C8B-B14F-4D97-AF65-F5344CB8AC3E}">
        <p14:creationId xmlns:p14="http://schemas.microsoft.com/office/powerpoint/2010/main" val="193795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8247-FB96-5B49-B04E-0AD08E8FB69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Orthomoleculaire therapie</a:t>
            </a:r>
          </a:p>
        </p:txBody>
      </p:sp>
      <p:pic>
        <p:nvPicPr>
          <p:cNvPr id="5" name="Tijdelijke aanduiding voor inhoud 4" descr="Afbeelding met voedsel, bord, tafel, binnen&#10;&#10;Automatisch gegenereerde beschrijving">
            <a:extLst>
              <a:ext uri="{FF2B5EF4-FFF2-40B4-BE49-F238E27FC236}">
                <a16:creationId xmlns:a16="http://schemas.microsoft.com/office/drawing/2014/main" id="{C6AA7138-CB90-DF44-898E-A026ADA36495}"/>
              </a:ext>
            </a:extLst>
          </p:cNvPr>
          <p:cNvPicPr>
            <a:picLocks noGrp="1" noChangeAspect="1"/>
          </p:cNvPicPr>
          <p:nvPr>
            <p:ph idx="1"/>
          </p:nvPr>
        </p:nvPicPr>
        <p:blipFill rotWithShape="1">
          <a:blip r:embed="rId2"/>
          <a:srcRect l="3661" r="20955"/>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DC03"/>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4C5FE8DA-44F2-8741-9AD8-48E033C8E2D9}"/>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Orthomoleculaire therapie is onderdeel van de natuurgeneeskunde. Orthomoleculaire therapeuten willen daarbij zogenoemde ‘optimale concentraties’ voedingsstoffen in iemands lichaam bewerkstelligen. Deze hoeveelheden zouden alle lichaamsprocessen moeten ondersteunen en bevorderen.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Orthomoleculaire therapeuten adviseren vaak een op de persoon afgestemde voeding. In het algemeen worden biologische (of biologisch-dynamische) producten aangeraden en producten met E-nummers afgeraden. Bij deze voeding worden hoge doseringen vitamines en mineralen geadviseerd. Deze doseringen komen vaak ver boven de aanbevolen dagelijkse hoeveelheden (ADH) uit. Een gezonde en gevarieerde voeding levert echter al voldoende vitamines en mineralen voor het behoud van een goede gezondheid en het voorkomen van chronische ziekten. De wetenschappelijke consensus is ook dat het nut van hoge doseringen vitamines en mineralen onvoldoende is aangetoond</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Bron: </a:t>
            </a:r>
            <a:r>
              <a:rPr lang="en-US" sz="1400">
                <a:hlinkClick r:id="rId3"/>
              </a:rPr>
              <a:t>https://www.voedingscentrum.nl/encyclopedie/orthomoleculaire-therapie.aspx</a:t>
            </a: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15797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6AB95-EF74-D14F-AC7F-FA7D2C3EE283}"/>
              </a:ext>
            </a:extLst>
          </p:cNvPr>
          <p:cNvSpPr>
            <a:spLocks noGrp="1"/>
          </p:cNvSpPr>
          <p:nvPr>
            <p:ph type="title"/>
          </p:nvPr>
        </p:nvSpPr>
        <p:spPr>
          <a:xfrm>
            <a:off x="4965430" y="629268"/>
            <a:ext cx="6586491" cy="1286160"/>
          </a:xfrm>
        </p:spPr>
        <p:txBody>
          <a:bodyPr anchor="b">
            <a:normAutofit/>
          </a:bodyPr>
          <a:lstStyle/>
          <a:p>
            <a:r>
              <a:rPr lang="nl-NL" dirty="0" err="1"/>
              <a:t>Detox</a:t>
            </a:r>
            <a:r>
              <a:rPr lang="nl-NL" dirty="0"/>
              <a:t> dieet</a:t>
            </a:r>
          </a:p>
        </p:txBody>
      </p:sp>
      <p:pic>
        <p:nvPicPr>
          <p:cNvPr id="5" name="Afbeelding 4" descr="Afbeelding met persoon, mond, tanden, tandenborstel&#10;&#10;Automatisch gegenereerde beschrijving">
            <a:extLst>
              <a:ext uri="{FF2B5EF4-FFF2-40B4-BE49-F238E27FC236}">
                <a16:creationId xmlns:a16="http://schemas.microsoft.com/office/drawing/2014/main" id="{8504B324-8462-AA4E-8D0A-A7784F5CD7A9}"/>
              </a:ext>
            </a:extLst>
          </p:cNvPr>
          <p:cNvPicPr>
            <a:picLocks noChangeAspect="1"/>
          </p:cNvPicPr>
          <p:nvPr/>
        </p:nvPicPr>
        <p:blipFill rotWithShape="1">
          <a:blip r:embed="rId2"/>
          <a:srcRect l="11799" r="115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BA5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D246E3-1F08-BA4F-9A87-E3E55E0A9019}"/>
              </a:ext>
            </a:extLst>
          </p:cNvPr>
          <p:cNvSpPr>
            <a:spLocks noGrp="1"/>
          </p:cNvSpPr>
          <p:nvPr>
            <p:ph idx="1"/>
          </p:nvPr>
        </p:nvSpPr>
        <p:spPr>
          <a:xfrm>
            <a:off x="4965431" y="2438400"/>
            <a:ext cx="6586489" cy="3785419"/>
          </a:xfrm>
        </p:spPr>
        <p:txBody>
          <a:bodyPr>
            <a:normAutofit/>
          </a:bodyPr>
          <a:lstStyle/>
          <a:p>
            <a:r>
              <a:rPr lang="nl-NL" sz="2000"/>
              <a:t>Het Detox-dieet heeft als doel om geleidelijk af te vallen door het lichaam op natuurlijke manier te ontgiften, met onder andere biologische groente en fruit. </a:t>
            </a:r>
          </a:p>
          <a:p>
            <a:r>
              <a:rPr lang="nl-NL" sz="2000"/>
              <a:t>Het dieet gaat ervan uit dat chemicaliën die we binnenkrijgen via onze voeding, de stofwisseling verstoren. De principes achter het Detox-dieet zijn onvoldoende wetenschappelijk onderbouwd.</a:t>
            </a:r>
          </a:p>
          <a:p>
            <a:pPr marL="0" indent="0">
              <a:buNone/>
            </a:pPr>
            <a:endParaRPr lang="nl-NL" sz="2000"/>
          </a:p>
          <a:p>
            <a:pPr marL="0" indent="0">
              <a:buNone/>
            </a:pPr>
            <a:r>
              <a:rPr lang="nl-NL" sz="2000"/>
              <a:t>Bron:https://www.voedingscentrum.nl/encyclopedie/Detox-dieet.aspx</a:t>
            </a:r>
          </a:p>
          <a:p>
            <a:pPr marL="0" indent="0">
              <a:buNone/>
            </a:pPr>
            <a:endParaRPr lang="nl-NL" sz="2000"/>
          </a:p>
        </p:txBody>
      </p:sp>
    </p:spTree>
    <p:extLst>
      <p:ext uri="{BB962C8B-B14F-4D97-AF65-F5344CB8AC3E}">
        <p14:creationId xmlns:p14="http://schemas.microsoft.com/office/powerpoint/2010/main" val="297245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CA95C-B336-A544-A63D-AFADD04A7300}"/>
              </a:ext>
            </a:extLst>
          </p:cNvPr>
          <p:cNvSpPr>
            <a:spLocks noGrp="1"/>
          </p:cNvSpPr>
          <p:nvPr>
            <p:ph type="title"/>
          </p:nvPr>
        </p:nvSpPr>
        <p:spPr>
          <a:xfrm>
            <a:off x="648929" y="629266"/>
            <a:ext cx="3651467" cy="1676603"/>
          </a:xfrm>
        </p:spPr>
        <p:txBody>
          <a:bodyPr>
            <a:normAutofit/>
          </a:bodyPr>
          <a:lstStyle/>
          <a:p>
            <a:r>
              <a:rPr lang="nl-NL" dirty="0"/>
              <a:t>Beste advies</a:t>
            </a:r>
          </a:p>
        </p:txBody>
      </p:sp>
      <p:sp>
        <p:nvSpPr>
          <p:cNvPr id="3" name="Tijdelijke aanduiding voor inhoud 2">
            <a:extLst>
              <a:ext uri="{FF2B5EF4-FFF2-40B4-BE49-F238E27FC236}">
                <a16:creationId xmlns:a16="http://schemas.microsoft.com/office/drawing/2014/main" id="{F1B971CB-0643-A147-93FF-DA0411378243}"/>
              </a:ext>
            </a:extLst>
          </p:cNvPr>
          <p:cNvSpPr>
            <a:spLocks noGrp="1"/>
          </p:cNvSpPr>
          <p:nvPr>
            <p:ph idx="1"/>
          </p:nvPr>
        </p:nvSpPr>
        <p:spPr>
          <a:xfrm>
            <a:off x="648931" y="2438400"/>
            <a:ext cx="3651466" cy="3785419"/>
          </a:xfrm>
        </p:spPr>
        <p:txBody>
          <a:bodyPr>
            <a:normAutofit/>
          </a:bodyPr>
          <a:lstStyle/>
          <a:p>
            <a:r>
              <a:rPr lang="nl-NL" sz="1800" dirty="0"/>
              <a:t>Gezonde gevarieerde voeding (schijf van vijf)</a:t>
            </a:r>
          </a:p>
          <a:p>
            <a:r>
              <a:rPr lang="nl-NL" sz="1800" dirty="0"/>
              <a:t>Voldoende bewegen</a:t>
            </a:r>
          </a:p>
          <a:p>
            <a:r>
              <a:rPr lang="nl-NL" sz="1800" dirty="0"/>
              <a:t>Voldoende slapen</a:t>
            </a:r>
          </a:p>
          <a:p>
            <a:r>
              <a:rPr lang="nl-NL" sz="1800" dirty="0"/>
              <a:t>Weinig stress</a:t>
            </a:r>
          </a:p>
          <a:p>
            <a:r>
              <a:rPr lang="nl-NL" sz="1800" dirty="0"/>
              <a:t>80/20 regel</a:t>
            </a:r>
          </a:p>
          <a:p>
            <a:r>
              <a:rPr lang="nl-NL" sz="1800" dirty="0"/>
              <a:t>Veranderen in kleine stapjes</a:t>
            </a:r>
          </a:p>
          <a:p>
            <a:r>
              <a:rPr lang="nl-NL" sz="1800" dirty="0"/>
              <a:t>Geen </a:t>
            </a:r>
            <a:r>
              <a:rPr lang="nl-NL" sz="1800" dirty="0" err="1"/>
              <a:t>quick</a:t>
            </a:r>
            <a:r>
              <a:rPr lang="nl-NL" sz="1800" dirty="0"/>
              <a:t> fix, maar nieuwe patronen.</a:t>
            </a:r>
          </a:p>
        </p:txBody>
      </p:sp>
      <p:pic>
        <p:nvPicPr>
          <p:cNvPr id="5" name="Afbeelding 4" descr="Afbeelding met tekst&#10;&#10;Automatisch gegenereerde beschrijving">
            <a:extLst>
              <a:ext uri="{FF2B5EF4-FFF2-40B4-BE49-F238E27FC236}">
                <a16:creationId xmlns:a16="http://schemas.microsoft.com/office/drawing/2014/main" id="{02102FA5-9353-0F44-B1D0-9825645B23C1}"/>
              </a:ext>
            </a:extLst>
          </p:cNvPr>
          <p:cNvPicPr>
            <a:picLocks noChangeAspect="1"/>
          </p:cNvPicPr>
          <p:nvPr/>
        </p:nvPicPr>
        <p:blipFill rotWithShape="1">
          <a:blip r:embed="rId2"/>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8499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193930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A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7444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99C96EF-ECB6-DB4F-8A6E-8E6E7B738F01}"/>
              </a:ext>
            </a:extLst>
          </p:cNvPr>
          <p:cNvSpPr>
            <a:spLocks noGrp="1"/>
          </p:cNvSpPr>
          <p:nvPr>
            <p:ph type="title"/>
          </p:nvPr>
        </p:nvSpPr>
        <p:spPr>
          <a:xfrm>
            <a:off x="6094105" y="802955"/>
            <a:ext cx="4977976" cy="1454051"/>
          </a:xfrm>
        </p:spPr>
        <p:txBody>
          <a:bodyPr>
            <a:normAutofit/>
          </a:bodyPr>
          <a:lstStyle/>
          <a:p>
            <a:r>
              <a:rPr lang="nl-NL">
                <a:solidFill>
                  <a:srgbClr val="000000"/>
                </a:solidFill>
              </a:rPr>
              <a:t>Leerdoelen</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voedsel, salade&#10;&#10;Automatisch gegenereerde beschrijving">
            <a:extLst>
              <a:ext uri="{FF2B5EF4-FFF2-40B4-BE49-F238E27FC236}">
                <a16:creationId xmlns:a16="http://schemas.microsoft.com/office/drawing/2014/main" id="{EEE8F758-9B36-4D4B-9BFF-075B3510D607}"/>
              </a:ext>
            </a:extLst>
          </p:cNvPr>
          <p:cNvPicPr>
            <a:picLocks noChangeAspect="1"/>
          </p:cNvPicPr>
          <p:nvPr/>
        </p:nvPicPr>
        <p:blipFill rotWithShape="1">
          <a:blip r:embed="rId3">
            <a:alphaModFix/>
          </a:blip>
          <a:srcRect l="14129" r="323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B56738E8-D339-854D-93CE-7DF2FAC9F75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Verschillende alternatieve voedingspatronen en diëten </a:t>
            </a:r>
          </a:p>
          <a:p>
            <a:pPr lvl="1"/>
            <a:r>
              <a:rPr lang="nl-NL" sz="1600" dirty="0">
                <a:solidFill>
                  <a:srgbClr val="000000"/>
                </a:solidFill>
              </a:rPr>
              <a:t>Herkennen</a:t>
            </a:r>
          </a:p>
          <a:p>
            <a:pPr lvl="1"/>
            <a:r>
              <a:rPr lang="nl-NL" sz="1600" dirty="0">
                <a:solidFill>
                  <a:srgbClr val="000000"/>
                </a:solidFill>
              </a:rPr>
              <a:t>Voor- en nadelen</a:t>
            </a:r>
          </a:p>
          <a:p>
            <a:r>
              <a:rPr lang="nl-NL" sz="2000" dirty="0">
                <a:solidFill>
                  <a:srgbClr val="000000"/>
                </a:solidFill>
              </a:rPr>
              <a:t>Type eters en het belang van bewust eten.</a:t>
            </a:r>
          </a:p>
          <a:p>
            <a:pPr marL="0" indent="0">
              <a:buNone/>
            </a:pPr>
            <a:endParaRPr lang="nl-NL" sz="2000" dirty="0">
              <a:solidFill>
                <a:srgbClr val="000000"/>
              </a:solidFill>
            </a:endParaRPr>
          </a:p>
        </p:txBody>
      </p:sp>
    </p:spTree>
    <p:extLst>
      <p:ext uri="{BB962C8B-B14F-4D97-AF65-F5344CB8AC3E}">
        <p14:creationId xmlns:p14="http://schemas.microsoft.com/office/powerpoint/2010/main" val="147730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D59AE-44A1-B444-971A-7892FBA179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6344665D-2A6A-B44C-9C4F-85FE235C8730}"/>
              </a:ext>
            </a:extLst>
          </p:cNvPr>
          <p:cNvSpPr>
            <a:spLocks noGrp="1"/>
          </p:cNvSpPr>
          <p:nvPr>
            <p:ph idx="1"/>
          </p:nvPr>
        </p:nvSpPr>
        <p:spPr/>
        <p:txBody>
          <a:bodyPr/>
          <a:lstStyle/>
          <a:p>
            <a:pPr lvl="5"/>
            <a:endParaRPr lang="nl-NL" dirty="0">
              <a:hlinkClick r:id="rId2"/>
            </a:endParaRPr>
          </a:p>
          <a:p>
            <a:pPr lvl="5"/>
            <a:endParaRPr lang="nl-NL" dirty="0">
              <a:hlinkClick r:id="rId2"/>
            </a:endParaRPr>
          </a:p>
          <a:p>
            <a:pPr lvl="5"/>
            <a:endParaRPr lang="nl-NL" dirty="0">
              <a:hlinkClick r:id="rId2"/>
            </a:endParaRPr>
          </a:p>
          <a:p>
            <a:pPr lvl="5"/>
            <a:endParaRPr lang="nl-NL" dirty="0">
              <a:hlinkClick r:id="rId2"/>
            </a:endParaRPr>
          </a:p>
          <a:p>
            <a:pPr lvl="6"/>
            <a:r>
              <a:rPr lang="nl-NL" sz="2400" dirty="0">
                <a:hlinkClick r:id="rId2"/>
              </a:rPr>
              <a:t>https://LessonUp.app/invite/h/DPNEsmWYH2GkTSxaT</a:t>
            </a:r>
            <a:endParaRPr lang="nl-NL" sz="2400" dirty="0"/>
          </a:p>
          <a:p>
            <a:endParaRPr lang="nl-NL" dirty="0"/>
          </a:p>
        </p:txBody>
      </p:sp>
    </p:spTree>
    <p:extLst>
      <p:ext uri="{BB962C8B-B14F-4D97-AF65-F5344CB8AC3E}">
        <p14:creationId xmlns:p14="http://schemas.microsoft.com/office/powerpoint/2010/main" val="390838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43">
            <a:extLst>
              <a:ext uri="{FF2B5EF4-FFF2-40B4-BE49-F238E27FC236}">
                <a16:creationId xmlns:a16="http://schemas.microsoft.com/office/drawing/2014/main" id="{9A4F1347-8CC2-4724-B8C0-29030ECE1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200902" y="3320147"/>
            <a:ext cx="4152897" cy="2220042"/>
          </a:xfrm>
        </p:spPr>
        <p:txBody>
          <a:bodyPr>
            <a:normAutofit fontScale="90000"/>
          </a:bodyPr>
          <a:lstStyle/>
          <a:p>
            <a:r>
              <a:rPr lang="nl-NL" sz="3700" dirty="0">
                <a:solidFill>
                  <a:srgbClr val="FFFFFF"/>
                </a:solidFill>
              </a:rPr>
              <a:t>Vegetarisch, </a:t>
            </a:r>
            <a:r>
              <a:rPr lang="nl-NL" sz="3700" dirty="0" err="1">
                <a:solidFill>
                  <a:srgbClr val="FFFFFF"/>
                </a:solidFill>
              </a:rPr>
              <a:t>ovo</a:t>
            </a:r>
            <a:r>
              <a:rPr lang="nl-NL" sz="3700" dirty="0">
                <a:solidFill>
                  <a:srgbClr val="FFFFFF"/>
                </a:solidFill>
              </a:rPr>
              <a:t>-</a:t>
            </a:r>
            <a:r>
              <a:rPr lang="nl-NL" sz="3700" dirty="0" err="1">
                <a:solidFill>
                  <a:srgbClr val="FFFFFF"/>
                </a:solidFill>
              </a:rPr>
              <a:t>lacto</a:t>
            </a:r>
            <a:r>
              <a:rPr lang="nl-NL" sz="3700" dirty="0">
                <a:solidFill>
                  <a:srgbClr val="FFFFFF"/>
                </a:solidFill>
              </a:rPr>
              <a:t>-vegetarisme, </a:t>
            </a:r>
            <a:r>
              <a:rPr lang="nl-NL" sz="3700" dirty="0" err="1">
                <a:solidFill>
                  <a:srgbClr val="FFFFFF"/>
                </a:solidFill>
              </a:rPr>
              <a:t>ovo</a:t>
            </a:r>
            <a:r>
              <a:rPr lang="nl-NL" sz="3700" dirty="0">
                <a:solidFill>
                  <a:srgbClr val="FFFFFF"/>
                </a:solidFill>
              </a:rPr>
              <a:t>-vegetarisme, </a:t>
            </a:r>
            <a:r>
              <a:rPr lang="nl-NL" sz="3700" dirty="0" err="1">
                <a:solidFill>
                  <a:srgbClr val="FFFFFF"/>
                </a:solidFill>
              </a:rPr>
              <a:t>pescotariër</a:t>
            </a:r>
            <a:r>
              <a:rPr lang="nl-NL" sz="3700" dirty="0">
                <a:solidFill>
                  <a:srgbClr val="FFFFFF"/>
                </a:solidFill>
              </a:rPr>
              <a:t>, veganisme</a:t>
            </a:r>
            <a:br>
              <a:rPr lang="nl-NL" sz="3700" dirty="0">
                <a:solidFill>
                  <a:srgbClr val="FFFFFF"/>
                </a:solidFill>
              </a:rPr>
            </a:br>
            <a:r>
              <a:rPr lang="nl-NL" sz="3700" dirty="0">
                <a:solidFill>
                  <a:srgbClr val="FFFFFF"/>
                </a:solidFill>
              </a:rPr>
              <a:t>Wat wordt niet gegeten?</a:t>
            </a: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2"/>
          <a:srcRect l="1747" r="2120" b="-1"/>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3"/>
          <a:srcRect r="2019" b="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4"/>
          <a:srcRect l="814" r="8671" b="1"/>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5"/>
          <a:srcRect r="2556" b="6"/>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14"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838201" y="2857500"/>
            <a:ext cx="4591050" cy="3223892"/>
          </a:xfrm>
        </p:spPr>
        <p:txBody>
          <a:bodyPr anchor="ctr">
            <a:normAutofit fontScale="92500" lnSpcReduction="10000"/>
          </a:bodyPr>
          <a:lstStyle/>
          <a:p>
            <a:r>
              <a:rPr lang="nl-NL" sz="1900" b="1" dirty="0">
                <a:solidFill>
                  <a:srgbClr val="FFFFFF"/>
                </a:solidFill>
              </a:rPr>
              <a:t>Vegetarisch</a:t>
            </a:r>
            <a:br>
              <a:rPr lang="nl-NL" sz="1900" dirty="0">
                <a:solidFill>
                  <a:srgbClr val="FFFFFF"/>
                </a:solidFill>
              </a:rPr>
            </a:br>
            <a:r>
              <a:rPr lang="nl-NL" sz="1900" dirty="0">
                <a:solidFill>
                  <a:srgbClr val="FFFFFF"/>
                </a:solidFill>
              </a:rPr>
              <a:t>Bij vegetarisch eten denk je natuurlijk meteen aan eten zonder vlees of vis. Maar wist je ook dat er verschillende vormen van vegetarisme bestaan? Denk aan </a:t>
            </a:r>
            <a:r>
              <a:rPr lang="nl-NL" sz="1900" dirty="0" err="1">
                <a:solidFill>
                  <a:srgbClr val="FFFFFF"/>
                </a:solidFill>
              </a:rPr>
              <a:t>ovo-lacto</a:t>
            </a:r>
            <a:r>
              <a:rPr lang="nl-NL" sz="1900" dirty="0">
                <a:solidFill>
                  <a:srgbClr val="FFFFFF"/>
                </a:solidFill>
              </a:rPr>
              <a:t> vegetarisme (geen vlees en vis, wel ei en zuivel), </a:t>
            </a:r>
            <a:r>
              <a:rPr lang="nl-NL" sz="1900" dirty="0" err="1">
                <a:solidFill>
                  <a:srgbClr val="FFFFFF"/>
                </a:solidFill>
              </a:rPr>
              <a:t>ovo</a:t>
            </a:r>
            <a:r>
              <a:rPr lang="nl-NL" sz="1900" dirty="0">
                <a:solidFill>
                  <a:srgbClr val="FFFFFF"/>
                </a:solidFill>
              </a:rPr>
              <a:t>-vegetarisme (geen vlees, vis &amp; zuivel maar wel ei) of </a:t>
            </a:r>
            <a:r>
              <a:rPr lang="nl-NL" sz="1900" dirty="0" err="1">
                <a:solidFill>
                  <a:srgbClr val="FFFFFF"/>
                </a:solidFill>
              </a:rPr>
              <a:t>pescotariër</a:t>
            </a:r>
            <a:r>
              <a:rPr lang="nl-NL" sz="1900" dirty="0">
                <a:solidFill>
                  <a:srgbClr val="FFFFFF"/>
                </a:solidFill>
              </a:rPr>
              <a:t> (geen vlees, wél vis, ei en zuivel). ‘</a:t>
            </a:r>
            <a:r>
              <a:rPr lang="nl-NL" sz="1900" dirty="0" err="1">
                <a:solidFill>
                  <a:srgbClr val="FFFFFF"/>
                </a:solidFill>
              </a:rPr>
              <a:t>Ovum</a:t>
            </a:r>
            <a:r>
              <a:rPr lang="nl-NL" sz="1900" dirty="0">
                <a:solidFill>
                  <a:srgbClr val="FFFFFF"/>
                </a:solidFill>
              </a:rPr>
              <a:t>’ is overigens het Latijnse woord voor ei, ‘</a:t>
            </a:r>
            <a:r>
              <a:rPr lang="nl-NL" sz="1900" dirty="0" err="1">
                <a:solidFill>
                  <a:srgbClr val="FFFFFF"/>
                </a:solidFill>
              </a:rPr>
              <a:t>lac</a:t>
            </a:r>
            <a:r>
              <a:rPr lang="nl-NL" sz="1900" dirty="0">
                <a:solidFill>
                  <a:srgbClr val="FFFFFF"/>
                </a:solidFill>
              </a:rPr>
              <a:t>’ voor melk en ‘</a:t>
            </a:r>
            <a:r>
              <a:rPr lang="nl-NL" sz="1900" dirty="0" err="1">
                <a:solidFill>
                  <a:srgbClr val="FFFFFF"/>
                </a:solidFill>
              </a:rPr>
              <a:t>pesco</a:t>
            </a:r>
            <a:r>
              <a:rPr lang="nl-NL" sz="1900" dirty="0">
                <a:solidFill>
                  <a:srgbClr val="FFFFFF"/>
                </a:solidFill>
              </a:rPr>
              <a:t>’ komt van het Latijnse woord ‘pisces’.</a:t>
            </a:r>
          </a:p>
          <a:p>
            <a:r>
              <a:rPr lang="nl-NL" sz="1900" dirty="0">
                <a:solidFill>
                  <a:srgbClr val="FFFFFF"/>
                </a:solidFill>
              </a:rPr>
              <a:t>Waar moet je op letten?</a:t>
            </a:r>
          </a:p>
        </p:txBody>
      </p:sp>
    </p:spTree>
    <p:extLst>
      <p:ext uri="{BB962C8B-B14F-4D97-AF65-F5344CB8AC3E}">
        <p14:creationId xmlns:p14="http://schemas.microsoft.com/office/powerpoint/2010/main" val="41211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04209" y="635069"/>
            <a:ext cx="4509236" cy="1139139"/>
          </a:xfrm>
        </p:spPr>
        <p:txBody>
          <a:bodyPr>
            <a:normAutofit/>
          </a:bodyPr>
          <a:lstStyle/>
          <a:p>
            <a:r>
              <a:rPr lang="nl-NL" sz="3300"/>
              <a:t>Macrobiotisch</a:t>
            </a:r>
            <a:br>
              <a:rPr lang="nl-NL" sz="3300"/>
            </a:br>
            <a:r>
              <a:rPr lang="nl-NL" sz="3300"/>
              <a:t>Wat wordt niet gegeten?</a:t>
            </a:r>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720992" y="1941362"/>
            <a:ext cx="4492454" cy="2419097"/>
          </a:xfrm>
        </p:spPr>
        <p:txBody>
          <a:bodyPr anchor="t">
            <a:normAutofit/>
          </a:bodyPr>
          <a:lstStyle/>
          <a:p>
            <a:r>
              <a:rPr lang="nl-NL" sz="1700" dirty="0"/>
              <a:t>Alles draait om tegenpolen die elkaar aanvullen en het creëren van evenwicht tussen yin en yang. Een macrobiotisch voedingspatroon bevat geen zuivel, vlees en eieren en weinig geraffineerde suikers. Je eet juist wel volle granen, groenten, peulvruchten, zeewier en kleine hoeveelheden zaden, vruchten, vis en schaaldieren.</a:t>
            </a:r>
          </a:p>
          <a:p>
            <a:r>
              <a:rPr lang="nl-NL" sz="1700" dirty="0"/>
              <a:t>Waar moet je op letten?</a:t>
            </a:r>
          </a:p>
        </p:txBody>
      </p:sp>
      <p:sp>
        <p:nvSpPr>
          <p:cNvPr id="19"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boon, tafel, fruit, knippen&#10;&#10;Automatisch gegenereerde beschrijving">
            <a:extLst>
              <a:ext uri="{FF2B5EF4-FFF2-40B4-BE49-F238E27FC236}">
                <a16:creationId xmlns:a16="http://schemas.microsoft.com/office/drawing/2014/main" id="{CE094E41-6A59-6642-A438-09059860CCB1}"/>
              </a:ext>
            </a:extLst>
          </p:cNvPr>
          <p:cNvPicPr>
            <a:picLocks noChangeAspect="1"/>
          </p:cNvPicPr>
          <p:nvPr/>
        </p:nvPicPr>
        <p:blipFill rotWithShape="1">
          <a:blip r:embed="rId2"/>
          <a:srcRect l="18590" r="15165" b="7"/>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1"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3"/>
          <a:srcRect l="6260" r="18740"/>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4"/>
          <a:srcRect l="6268" r="14133" b="4"/>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5" name="Freeform: Shape 2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5"/>
          <a:srcRect l="2527" r="2898" b="-3"/>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7" name="Freeform: Shape 2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6"/>
          <a:srcRect l="7159" r="15011"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52725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B7C765-37A6-2847-B02C-A531DFF6C1E7}"/>
              </a:ext>
            </a:extLst>
          </p:cNvPr>
          <p:cNvSpPr>
            <a:spLocks noGrp="1"/>
          </p:cNvSpPr>
          <p:nvPr>
            <p:ph type="title"/>
          </p:nvPr>
        </p:nvSpPr>
        <p:spPr>
          <a:xfrm>
            <a:off x="838200" y="963877"/>
            <a:ext cx="3494362" cy="4930246"/>
          </a:xfrm>
        </p:spPr>
        <p:txBody>
          <a:bodyPr>
            <a:normAutofit/>
          </a:bodyPr>
          <a:lstStyle/>
          <a:p>
            <a:pPr algn="r"/>
            <a:r>
              <a:rPr lang="nl-NL" sz="3100">
                <a:solidFill>
                  <a:schemeClr val="accent1"/>
                </a:solidFill>
              </a:rPr>
              <a:t>Gescheiden voedselcombinaties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a:extLst>
              <a:ext uri="{FF2B5EF4-FFF2-40B4-BE49-F238E27FC236}">
                <a16:creationId xmlns:a16="http://schemas.microsoft.com/office/drawing/2014/main" id="{C7943D34-4A92-DD4B-B8EF-4982CA00B309}"/>
              </a:ext>
            </a:extLst>
          </p:cNvPr>
          <p:cNvSpPr>
            <a:spLocks noGrp="1"/>
          </p:cNvSpPr>
          <p:nvPr>
            <p:ph idx="1"/>
          </p:nvPr>
        </p:nvSpPr>
        <p:spPr>
          <a:xfrm>
            <a:off x="4976031" y="963877"/>
            <a:ext cx="6377769" cy="4930246"/>
          </a:xfrm>
        </p:spPr>
        <p:txBody>
          <a:bodyPr anchor="ctr">
            <a:normAutofit/>
          </a:bodyPr>
          <a:lstStyle/>
          <a:p>
            <a:r>
              <a:rPr lang="nl-NL" sz="2000" dirty="0"/>
              <a:t>Wat wordt niet bij elkaar gegeten? (Koolhydraten, eiwitten, vetten)</a:t>
            </a:r>
          </a:p>
          <a:p>
            <a:r>
              <a:rPr lang="nl-NL" sz="2000" dirty="0"/>
              <a:t>Het uitgangspunt bij deze eetstijl is dat sommige voedingsmiddelen gecombineerd zorgen voor een goede vertering en andere deze juist belemmeren. De hoofdregel hierbij is: eiwitten en koolhydraten gescheiden eten (dus bijvoorbeeld geen pasta met kip). </a:t>
            </a:r>
          </a:p>
          <a:p>
            <a:r>
              <a:rPr lang="nl-NL" sz="2000" dirty="0"/>
              <a:t>Groenten worden als neutraal gezien en kunnen dus overal bij gegeten worden. Denk maar aan het </a:t>
            </a:r>
            <a:r>
              <a:rPr lang="nl-NL" sz="2000" dirty="0" err="1"/>
              <a:t>Montignac</a:t>
            </a:r>
            <a:r>
              <a:rPr lang="nl-NL" sz="2000" dirty="0"/>
              <a:t>-dieet dat in de jaren 90 zo populair was, waarbij Nederlanders massaal koolhydraten en vet gingen scheiden in hun gerechten. Tegenwoordig is er het (enigszins) vergelijkbare South Beach dieet.</a:t>
            </a:r>
          </a:p>
          <a:p>
            <a:pPr marL="0" indent="0">
              <a:buNone/>
            </a:pPr>
            <a:br>
              <a:rPr lang="nl-NL" sz="2000" dirty="0"/>
            </a:br>
            <a:endParaRPr lang="nl-NL" sz="2000" dirty="0"/>
          </a:p>
        </p:txBody>
      </p:sp>
    </p:spTree>
    <p:extLst>
      <p:ext uri="{BB962C8B-B14F-4D97-AF65-F5344CB8AC3E}">
        <p14:creationId xmlns:p14="http://schemas.microsoft.com/office/powerpoint/2010/main" val="8259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B9EA3-5D9B-D842-A96D-67A7123A483A}"/>
              </a:ext>
            </a:extLst>
          </p:cNvPr>
          <p:cNvSpPr>
            <a:spLocks noGrp="1"/>
          </p:cNvSpPr>
          <p:nvPr>
            <p:ph type="title"/>
          </p:nvPr>
        </p:nvSpPr>
        <p:spPr>
          <a:xfrm>
            <a:off x="4965430" y="629268"/>
            <a:ext cx="6586491" cy="1286160"/>
          </a:xfrm>
        </p:spPr>
        <p:txBody>
          <a:bodyPr anchor="b">
            <a:normAutofit/>
          </a:bodyPr>
          <a:lstStyle/>
          <a:p>
            <a:r>
              <a:rPr lang="nl-NL" dirty="0" err="1"/>
              <a:t>Paleo</a:t>
            </a:r>
            <a:endParaRPr lang="nl-NL" dirty="0"/>
          </a:p>
        </p:txBody>
      </p:sp>
      <p:pic>
        <p:nvPicPr>
          <p:cNvPr id="5" name="Afbeelding 4">
            <a:extLst>
              <a:ext uri="{FF2B5EF4-FFF2-40B4-BE49-F238E27FC236}">
                <a16:creationId xmlns:a16="http://schemas.microsoft.com/office/drawing/2014/main" id="{EE495CA6-04BB-0D41-87CE-67D7FFCFF7C1}"/>
              </a:ext>
            </a:extLst>
          </p:cNvPr>
          <p:cNvPicPr>
            <a:picLocks noChangeAspect="1"/>
          </p:cNvPicPr>
          <p:nvPr/>
        </p:nvPicPr>
        <p:blipFill rotWithShape="1">
          <a:blip r:embed="rId2"/>
          <a:srcRect l="15674" r="7515"/>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A50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1E88986-852B-CA4A-B413-C9E07B47348F}"/>
              </a:ext>
            </a:extLst>
          </p:cNvPr>
          <p:cNvSpPr>
            <a:spLocks noGrp="1"/>
          </p:cNvSpPr>
          <p:nvPr>
            <p:ph idx="1"/>
          </p:nvPr>
        </p:nvSpPr>
        <p:spPr>
          <a:xfrm>
            <a:off x="4965431" y="2438400"/>
            <a:ext cx="6586489" cy="3785419"/>
          </a:xfrm>
        </p:spPr>
        <p:txBody>
          <a:bodyPr>
            <a:normAutofit fontScale="92500" lnSpcReduction="20000"/>
          </a:bodyPr>
          <a:lstStyle/>
          <a:p>
            <a:r>
              <a:rPr lang="nl-NL" sz="2000" dirty="0"/>
              <a:t>Het </a:t>
            </a:r>
            <a:r>
              <a:rPr lang="nl-NL" sz="2000" dirty="0" err="1"/>
              <a:t>paleolitisch</a:t>
            </a:r>
            <a:r>
              <a:rPr lang="nl-NL" sz="2000" dirty="0"/>
              <a:t> dieet (ofwel </a:t>
            </a:r>
            <a:r>
              <a:rPr lang="nl-NL" sz="2000" dirty="0" err="1"/>
              <a:t>oerdieet</a:t>
            </a:r>
            <a:r>
              <a:rPr lang="nl-NL" sz="2000" dirty="0"/>
              <a:t>, ofwel </a:t>
            </a:r>
            <a:r>
              <a:rPr lang="nl-NL" sz="2000" dirty="0" err="1"/>
              <a:t>paleo</a:t>
            </a:r>
            <a:r>
              <a:rPr lang="nl-NL" sz="2000" dirty="0"/>
              <a:t>) kijkt naar wat onze voorouders aten omdat onze huidige genen grotendeels hetzelfde zijn als toen. Wat dat betekent voor het </a:t>
            </a:r>
            <a:r>
              <a:rPr lang="nl-NL" sz="2000" dirty="0" err="1"/>
              <a:t>paleo</a:t>
            </a:r>
            <a:r>
              <a:rPr lang="nl-NL" sz="2000" dirty="0"/>
              <a:t> voedingspatroon? je eet veel groenten en fruit maar ook vlees, vis, eieren, noten en zaden. Geraffineerde suiker wordt gemeden en de granen zijn grotendeels glutenvrij.</a:t>
            </a:r>
          </a:p>
          <a:p>
            <a:r>
              <a:rPr lang="nl-NL" sz="2000" dirty="0"/>
              <a:t>Nadelen: Het Paleodieet beveelt het eten van veel rood vlees aan. Afhankelijk van de hoeveelheid vergroot dit de kans op darmkanker. Verder bestaat op lange termijn het risico op tekorten aan bepaalde voedingsstoffen, zoals vezels en calcium, door het mijden van graanproducten en (melk)producten.</a:t>
            </a:r>
          </a:p>
          <a:p>
            <a:pPr marL="0" indent="0">
              <a:buNone/>
            </a:pPr>
            <a:br>
              <a:rPr lang="nl-NL" sz="2000" dirty="0"/>
            </a:br>
            <a:r>
              <a:rPr lang="nl-NL" sz="2000" dirty="0"/>
              <a:t>Bron: </a:t>
            </a:r>
            <a:r>
              <a:rPr lang="nl-NL" sz="2000" dirty="0">
                <a:hlinkClick r:id="rId3"/>
              </a:rPr>
              <a:t>https://www.voedingscentrum.nl/encyclopedie/paleo-oerdieet.aspx</a:t>
            </a:r>
            <a:endParaRPr lang="nl-NL" sz="2000" dirty="0"/>
          </a:p>
          <a:p>
            <a:pPr marL="0" indent="0">
              <a:buNone/>
            </a:pPr>
            <a:endParaRPr lang="nl-NL" sz="2000" dirty="0"/>
          </a:p>
        </p:txBody>
      </p:sp>
      <p:pic>
        <p:nvPicPr>
          <p:cNvPr id="6" name="Afbeelding 5">
            <a:extLst>
              <a:ext uri="{FF2B5EF4-FFF2-40B4-BE49-F238E27FC236}">
                <a16:creationId xmlns:a16="http://schemas.microsoft.com/office/drawing/2014/main" id="{E0763D1B-8F10-4F48-9573-584F34964D54}"/>
              </a:ext>
            </a:extLst>
          </p:cNvPr>
          <p:cNvPicPr>
            <a:picLocks noChangeAspect="1"/>
          </p:cNvPicPr>
          <p:nvPr/>
        </p:nvPicPr>
        <p:blipFill rotWithShape="1">
          <a:blip r:embed="rId2"/>
          <a:srcRect l="15674" r="7515"/>
          <a:stretch/>
        </p:blipFill>
        <p:spPr>
          <a:xfrm>
            <a:off x="0" y="10"/>
            <a:ext cx="4635571" cy="6857990"/>
          </a:xfrm>
          <a:prstGeom prst="rect">
            <a:avLst/>
          </a:prstGeom>
          <a:effectLst/>
        </p:spPr>
      </p:pic>
    </p:spTree>
    <p:extLst>
      <p:ext uri="{BB962C8B-B14F-4D97-AF65-F5344CB8AC3E}">
        <p14:creationId xmlns:p14="http://schemas.microsoft.com/office/powerpoint/2010/main" val="16927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5FD273-E7B7-6A4C-85DE-E40671013216}"/>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Keto dieet</a:t>
            </a:r>
          </a:p>
        </p:txBody>
      </p:sp>
      <p:pic>
        <p:nvPicPr>
          <p:cNvPr id="5" name="Afbeelding 4" descr="Afbeelding met voedsel, salade&#10;&#10;Automatisch gegenereerde beschrijving">
            <a:extLst>
              <a:ext uri="{FF2B5EF4-FFF2-40B4-BE49-F238E27FC236}">
                <a16:creationId xmlns:a16="http://schemas.microsoft.com/office/drawing/2014/main" id="{69472082-4813-2246-8B61-57CA876A39F0}"/>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A252BCC-6140-7B4C-B269-188DCA3872D1}"/>
              </a:ext>
            </a:extLst>
          </p:cNvPr>
          <p:cNvSpPr>
            <a:spLocks noGrp="1"/>
          </p:cNvSpPr>
          <p:nvPr>
            <p:ph idx="1"/>
          </p:nvPr>
        </p:nvSpPr>
        <p:spPr>
          <a:xfrm>
            <a:off x="8029319" y="917725"/>
            <a:ext cx="3424739" cy="4852362"/>
          </a:xfrm>
        </p:spPr>
        <p:txBody>
          <a:bodyPr anchor="ctr">
            <a:normAutofit fontScale="85000" lnSpcReduction="20000"/>
          </a:bodyPr>
          <a:lstStyle/>
          <a:p>
            <a:r>
              <a:rPr lang="nl-NL" sz="2000" dirty="0">
                <a:solidFill>
                  <a:srgbClr val="FFFFFF"/>
                </a:solidFill>
              </a:rPr>
              <a:t>Wat wordt er heel laag ingenomen?</a:t>
            </a:r>
          </a:p>
          <a:p>
            <a:r>
              <a:rPr lang="nl-NL" sz="2000" dirty="0">
                <a:solidFill>
                  <a:srgbClr val="FFFFFF"/>
                </a:solidFill>
              </a:rPr>
              <a:t>Hoeveel gram maximaal? Minder dan 50 gram</a:t>
            </a:r>
          </a:p>
          <a:p>
            <a:pPr marL="0" indent="0">
              <a:buNone/>
            </a:pPr>
            <a:r>
              <a:rPr lang="nl-NL" sz="2000" dirty="0">
                <a:solidFill>
                  <a:srgbClr val="FFFFFF"/>
                </a:solidFill>
              </a:rPr>
              <a:t>Het </a:t>
            </a:r>
            <a:r>
              <a:rPr lang="nl-NL" sz="2000" dirty="0" err="1">
                <a:solidFill>
                  <a:srgbClr val="FFFFFF"/>
                </a:solidFill>
              </a:rPr>
              <a:t>ketogeen</a:t>
            </a:r>
            <a:r>
              <a:rPr lang="nl-NL" sz="2000" dirty="0">
                <a:solidFill>
                  <a:srgbClr val="FFFFFF"/>
                </a:solidFill>
              </a:rPr>
              <a:t> dieet is geen nieuw dieet, maar het </a:t>
            </a:r>
            <a:r>
              <a:rPr lang="nl-NL" sz="2000" dirty="0" err="1">
                <a:solidFill>
                  <a:srgbClr val="FFFFFF"/>
                </a:solidFill>
              </a:rPr>
              <a:t>ketogeen</a:t>
            </a:r>
            <a:r>
              <a:rPr lang="nl-NL" sz="2000" dirty="0">
                <a:solidFill>
                  <a:srgbClr val="FFFFFF"/>
                </a:solidFill>
              </a:rPr>
              <a:t> dieet past in de trend van het al populaire koolhydraatarme dieet.  Hoe werkt het </a:t>
            </a:r>
            <a:r>
              <a:rPr lang="nl-NL" sz="2000" dirty="0" err="1">
                <a:solidFill>
                  <a:srgbClr val="FFFFFF"/>
                </a:solidFill>
              </a:rPr>
              <a:t>keto</a:t>
            </a:r>
            <a:r>
              <a:rPr lang="nl-NL" sz="2000" dirty="0">
                <a:solidFill>
                  <a:srgbClr val="FFFFFF"/>
                </a:solidFill>
              </a:rPr>
              <a:t> dieet? Normaal haalt je lichaam de energie uit koolhydraten zoals aardappelen, brood, rijst en pasta. Bij het </a:t>
            </a:r>
            <a:r>
              <a:rPr lang="nl-NL" sz="2000" dirty="0" err="1">
                <a:solidFill>
                  <a:srgbClr val="FFFFFF"/>
                </a:solidFill>
              </a:rPr>
              <a:t>keto</a:t>
            </a:r>
            <a:r>
              <a:rPr lang="nl-NL" sz="2000" dirty="0">
                <a:solidFill>
                  <a:srgbClr val="FFFFFF"/>
                </a:solidFill>
              </a:rPr>
              <a:t> dieet eet je veel vetten en weinig koolhydraten. Als het lichaam weinig koolhydraten binnenkrijgt schakelt het over op de vetverbranding. Je lichaam breekt de vetten af tot zogenaamde ketonen dit proces wordt </a:t>
            </a:r>
            <a:r>
              <a:rPr lang="nl-NL" sz="2000" dirty="0" err="1">
                <a:solidFill>
                  <a:srgbClr val="FFFFFF"/>
                </a:solidFill>
              </a:rPr>
              <a:t>ketose</a:t>
            </a:r>
            <a:r>
              <a:rPr lang="nl-NL" sz="2000" dirty="0">
                <a:solidFill>
                  <a:srgbClr val="FFFFFF"/>
                </a:solidFill>
              </a:rPr>
              <a:t> genoemd. Bij het </a:t>
            </a:r>
            <a:r>
              <a:rPr lang="nl-NL" sz="2000" dirty="0" err="1">
                <a:solidFill>
                  <a:srgbClr val="FFFFFF"/>
                </a:solidFill>
              </a:rPr>
              <a:t>keto</a:t>
            </a:r>
            <a:r>
              <a:rPr lang="nl-NL" sz="2000" dirty="0">
                <a:solidFill>
                  <a:srgbClr val="FFFFFF"/>
                </a:solidFill>
              </a:rPr>
              <a:t> dieet zijn dus niet de koolhydraten maar de ketonen de belangrijkste energiebron voor je lichaam.</a:t>
            </a:r>
          </a:p>
          <a:p>
            <a:endParaRPr lang="nl-NL" sz="2000" dirty="0">
              <a:solidFill>
                <a:srgbClr val="FFFFFF"/>
              </a:solidFill>
            </a:endParaRPr>
          </a:p>
        </p:txBody>
      </p:sp>
    </p:spTree>
    <p:extLst>
      <p:ext uri="{BB962C8B-B14F-4D97-AF65-F5344CB8AC3E}">
        <p14:creationId xmlns:p14="http://schemas.microsoft.com/office/powerpoint/2010/main" val="16517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9553B-D486-3240-927A-B1E2C881CA30}"/>
              </a:ext>
            </a:extLst>
          </p:cNvPr>
          <p:cNvSpPr>
            <a:spLocks noGrp="1"/>
          </p:cNvSpPr>
          <p:nvPr>
            <p:ph type="title"/>
          </p:nvPr>
        </p:nvSpPr>
        <p:spPr>
          <a:xfrm>
            <a:off x="838200" y="365125"/>
            <a:ext cx="6505575" cy="1325563"/>
          </a:xfrm>
        </p:spPr>
        <p:txBody>
          <a:bodyPr>
            <a:normAutofit/>
          </a:bodyPr>
          <a:lstStyle/>
          <a:p>
            <a:r>
              <a:rPr lang="nl-NL"/>
              <a:t>Bekende koolhydraatarme diëten</a:t>
            </a:r>
            <a:endParaRPr lang="nl-NL" dirty="0"/>
          </a:p>
        </p:txBody>
      </p:sp>
      <p:sp>
        <p:nvSpPr>
          <p:cNvPr id="3" name="Tijdelijke aanduiding voor inhoud 2">
            <a:extLst>
              <a:ext uri="{FF2B5EF4-FFF2-40B4-BE49-F238E27FC236}">
                <a16:creationId xmlns:a16="http://schemas.microsoft.com/office/drawing/2014/main" id="{7D1ABF7F-B5B6-164C-806F-EB6940689492}"/>
              </a:ext>
            </a:extLst>
          </p:cNvPr>
          <p:cNvSpPr>
            <a:spLocks noGrp="1"/>
          </p:cNvSpPr>
          <p:nvPr>
            <p:ph idx="1"/>
          </p:nvPr>
        </p:nvSpPr>
        <p:spPr>
          <a:xfrm>
            <a:off x="838200" y="1825625"/>
            <a:ext cx="6505575" cy="4351338"/>
          </a:xfrm>
        </p:spPr>
        <p:txBody>
          <a:bodyPr>
            <a:normAutofit/>
          </a:bodyPr>
          <a:lstStyle/>
          <a:p>
            <a:r>
              <a:rPr lang="nl-NL" dirty="0"/>
              <a:t>Veel koolhydraatarme diëten zijn bedoeld om af te vallen. Bekende koolhydraatarme afvaldiëten zijn </a:t>
            </a:r>
            <a:r>
              <a:rPr lang="nl-NL" dirty="0" err="1"/>
              <a:t>Atkins</a:t>
            </a:r>
            <a:r>
              <a:rPr lang="nl-NL" dirty="0"/>
              <a:t>, </a:t>
            </a:r>
            <a:r>
              <a:rPr lang="nl-NL" dirty="0" err="1"/>
              <a:t>Dukan</a:t>
            </a:r>
            <a:r>
              <a:rPr lang="nl-NL" dirty="0"/>
              <a:t> en Dr. Frank. Andere diëten met relatief weinig koolhydraten zijn het Total Well-</a:t>
            </a:r>
            <a:r>
              <a:rPr lang="nl-NL" dirty="0" err="1"/>
              <a:t>being</a:t>
            </a:r>
            <a:r>
              <a:rPr lang="nl-NL" dirty="0"/>
              <a:t> Dieet, Mayo dieet, South Beach, </a:t>
            </a:r>
            <a:r>
              <a:rPr lang="nl-NL" dirty="0" err="1"/>
              <a:t>Scarsdale</a:t>
            </a:r>
            <a:r>
              <a:rPr lang="nl-NL" dirty="0"/>
              <a:t> en 17 dagen dieet. </a:t>
            </a:r>
          </a:p>
        </p:txBody>
      </p:sp>
      <p:pic>
        <p:nvPicPr>
          <p:cNvPr id="5" name="Afbeelding 4" descr="Afbeelding met voedsel, papier, tafel, pizza&#10;&#10;Automatisch gegenereerde beschrijving">
            <a:extLst>
              <a:ext uri="{FF2B5EF4-FFF2-40B4-BE49-F238E27FC236}">
                <a16:creationId xmlns:a16="http://schemas.microsoft.com/office/drawing/2014/main" id="{DA7712DC-E3B9-CF43-B759-67002FDDE89E}"/>
              </a:ext>
            </a:extLst>
          </p:cNvPr>
          <p:cNvPicPr>
            <a:picLocks noChangeAspect="1"/>
          </p:cNvPicPr>
          <p:nvPr/>
        </p:nvPicPr>
        <p:blipFill rotWithShape="1">
          <a:blip r:embed="rId2"/>
          <a:srcRect l="5227" r="8373"/>
          <a:stretch/>
        </p:blipFill>
        <p:spPr>
          <a:xfrm>
            <a:off x="7737635" y="-1"/>
            <a:ext cx="3555205" cy="6858001"/>
          </a:xfrm>
          <a:prstGeom prst="rect">
            <a:avLst/>
          </a:prstGeom>
        </p:spPr>
      </p:pic>
      <p:sp>
        <p:nvSpPr>
          <p:cNvPr id="12"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3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FA729-63B1-4297-9145-798DF9902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7043B8-3E4D-4185-8CF1-B24599524384}">
  <ds:schemaRefs>
    <ds:schemaRef ds:uri="http://schemas.microsoft.com/office/2006/metadata/properties"/>
    <ds:schemaRef ds:uri="http://purl.org/dc/dcmitype/"/>
    <ds:schemaRef ds:uri="04a8cfdc-dc7c-4728-8468-1752323b6dce"/>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82AABC36-D8FB-48F0-B845-0EA225FBB6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TotalTime>
  <Words>1690</Words>
  <Application>Microsoft Macintosh PowerPoint</Application>
  <PresentationFormat>Breedbeeld</PresentationFormat>
  <Paragraphs>96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Alternatieve eetgewoontes</vt:lpstr>
      <vt:lpstr>Leerdoelen</vt:lpstr>
      <vt:lpstr>PowerPoint-presentatie</vt:lpstr>
      <vt:lpstr>Vegetarisch, ovo-lacto-vegetarisme, ovo-vegetarisme, pescotariër, veganisme Wat wordt niet gegeten?</vt:lpstr>
      <vt:lpstr>Macrobiotisch Wat wordt niet gegeten?</vt:lpstr>
      <vt:lpstr>Gescheiden voedselcombinaties</vt:lpstr>
      <vt:lpstr>Paleo</vt:lpstr>
      <vt:lpstr>Keto dieet</vt:lpstr>
      <vt:lpstr>Bekende koolhydraatarme diëten</vt:lpstr>
      <vt:lpstr>Pioppi dieet</vt:lpstr>
      <vt:lpstr>Raw food</vt:lpstr>
      <vt:lpstr>Nadelen ( bron  https://www.voedingscentrum.nl/encyclopedie/raw-food.aspx)</vt:lpstr>
      <vt:lpstr>Weight Watchers</vt:lpstr>
      <vt:lpstr>Intermittent fasting</vt:lpstr>
      <vt:lpstr>Orthomoleculaire therapie</vt:lpstr>
      <vt:lpstr>Detox dieet</vt:lpstr>
      <vt:lpstr>Beste advies</vt:lpstr>
      <vt:lpstr>De ene eter is de andere niet! Over-gewicht</vt:lpstr>
      <vt:lpstr>Onderzoek eet Nederland met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Alternatieve eetgewoontes</dc:title>
  <dc:creator>Mariska de Rouw</dc:creator>
  <cp:lastModifiedBy>Mariska de Rouw</cp:lastModifiedBy>
  <cp:revision>7</cp:revision>
  <dcterms:created xsi:type="dcterms:W3CDTF">2019-12-05T11:52:22Z</dcterms:created>
  <dcterms:modified xsi:type="dcterms:W3CDTF">2021-12-02T12:33:42Z</dcterms:modified>
</cp:coreProperties>
</file>